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14"/>
  </p:handoutMasterIdLst>
  <p:sldIdLst>
    <p:sldId id="432" r:id="rId3"/>
    <p:sldId id="257" r:id="rId5"/>
    <p:sldId id="260" r:id="rId6"/>
    <p:sldId id="323" r:id="rId7"/>
    <p:sldId id="427" r:id="rId8"/>
    <p:sldId id="382" r:id="rId9"/>
    <p:sldId id="420" r:id="rId10"/>
    <p:sldId id="421" r:id="rId11"/>
    <p:sldId id="424" r:id="rId12"/>
    <p:sldId id="433" r:id="rId13"/>
  </p:sldIdLst>
  <p:sldSz cx="12192000" cy="6858000"/>
  <p:notesSz cx="9926320"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EC7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0" d="100"/>
          <a:sy n="90" d="100"/>
        </p:scale>
        <p:origin x="820" y="64"/>
      </p:cViewPr>
      <p:guideLst>
        <p:guide orient="horz" pos="2894"/>
        <p:guide pos="21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4301405" cy="341064"/>
          </a:xfrm>
          <a:prstGeom prst="rect">
            <a:avLst/>
          </a:prstGeom>
        </p:spPr>
        <p:txBody>
          <a:bodyPr vert="horz" lIns="91440" tIns="45720" rIns="91440" bIns="45720" rtlCol="0"/>
          <a:lstStyle>
            <a:lvl1pPr algn="l">
              <a:defRPr sz="890"/>
            </a:lvl1pPr>
          </a:lstStyle>
          <a:p>
            <a:endParaRPr lang="zh-CN" altLang="en-US"/>
          </a:p>
        </p:txBody>
      </p:sp>
      <p:sp>
        <p:nvSpPr>
          <p:cNvPr id="3" name="日期占位符 2"/>
          <p:cNvSpPr>
            <a:spLocks noGrp="true"/>
          </p:cNvSpPr>
          <p:nvPr>
            <p:ph type="dt" sz="quarter" idx="1"/>
          </p:nvPr>
        </p:nvSpPr>
        <p:spPr>
          <a:xfrm>
            <a:off x="5622618" y="0"/>
            <a:ext cx="4301405" cy="341064"/>
          </a:xfrm>
          <a:prstGeom prst="rect">
            <a:avLst/>
          </a:prstGeom>
        </p:spPr>
        <p:txBody>
          <a:bodyPr vert="horz" lIns="91440" tIns="45720" rIns="91440" bIns="45720" rtlCol="0"/>
          <a:lstStyle>
            <a:lvl1pPr algn="r">
              <a:defRPr sz="890"/>
            </a:lvl1pPr>
          </a:lstStyle>
          <a:p>
            <a:fld id="{0F9B84EA-7D68-4D60-9CB1-D50884785D1C}" type="datetimeFigureOut">
              <a:rPr lang="zh-CN" altLang="en-US" smtClean="0"/>
            </a:fld>
            <a:endParaRPr lang="zh-CN" altLang="en-US"/>
          </a:p>
        </p:txBody>
      </p:sp>
      <p:sp>
        <p:nvSpPr>
          <p:cNvPr id="4" name="页脚占位符 3"/>
          <p:cNvSpPr>
            <a:spLocks noGrp="true"/>
          </p:cNvSpPr>
          <p:nvPr>
            <p:ph type="ftr" sz="quarter" idx="2"/>
          </p:nvPr>
        </p:nvSpPr>
        <p:spPr>
          <a:xfrm>
            <a:off x="0" y="6456611"/>
            <a:ext cx="4301405" cy="341064"/>
          </a:xfrm>
          <a:prstGeom prst="rect">
            <a:avLst/>
          </a:prstGeom>
        </p:spPr>
        <p:txBody>
          <a:bodyPr vert="horz" lIns="91440" tIns="45720" rIns="91440" bIns="45720" rtlCol="0" anchor="b"/>
          <a:lstStyle>
            <a:lvl1pPr algn="l">
              <a:defRPr sz="890"/>
            </a:lvl1pPr>
          </a:lstStyle>
          <a:p>
            <a:endParaRPr lang="zh-CN" altLang="en-US"/>
          </a:p>
        </p:txBody>
      </p:sp>
      <p:sp>
        <p:nvSpPr>
          <p:cNvPr id="5" name="灯片编号占位符 4"/>
          <p:cNvSpPr>
            <a:spLocks noGrp="true"/>
          </p:cNvSpPr>
          <p:nvPr>
            <p:ph type="sldNum" sz="quarter" idx="3"/>
          </p:nvPr>
        </p:nvSpPr>
        <p:spPr>
          <a:xfrm>
            <a:off x="5622618" y="6456611"/>
            <a:ext cx="4301405" cy="341064"/>
          </a:xfrm>
          <a:prstGeom prst="rect">
            <a:avLst/>
          </a:prstGeom>
        </p:spPr>
        <p:txBody>
          <a:bodyPr vert="horz" lIns="91440" tIns="45720" rIns="91440" bIns="45720" rtlCol="0" anchor="b"/>
          <a:lstStyle>
            <a:lvl1pPr algn="r">
              <a:defRPr sz="89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4301543" cy="341458"/>
          </a:xfrm>
          <a:prstGeom prst="rect">
            <a:avLst/>
          </a:prstGeom>
        </p:spPr>
        <p:txBody>
          <a:bodyPr vert="horz" lIns="80275" tIns="40138" rIns="80275" bIns="40138" rtlCol="0"/>
          <a:lstStyle>
            <a:lvl1pPr algn="l">
              <a:defRPr sz="1100"/>
            </a:lvl1pPr>
          </a:lstStyle>
          <a:p>
            <a:endParaRPr lang="zh-CN" altLang="en-US"/>
          </a:p>
        </p:txBody>
      </p:sp>
      <p:sp>
        <p:nvSpPr>
          <p:cNvPr id="3" name="日期占位符 2"/>
          <p:cNvSpPr>
            <a:spLocks noGrp="true"/>
          </p:cNvSpPr>
          <p:nvPr>
            <p:ph type="dt" idx="1"/>
          </p:nvPr>
        </p:nvSpPr>
        <p:spPr>
          <a:xfrm>
            <a:off x="5622510" y="0"/>
            <a:ext cx="4301543" cy="341458"/>
          </a:xfrm>
          <a:prstGeom prst="rect">
            <a:avLst/>
          </a:prstGeom>
        </p:spPr>
        <p:txBody>
          <a:bodyPr vert="horz" lIns="80275" tIns="40138" rIns="80275" bIns="40138" rtlCol="0"/>
          <a:lstStyle>
            <a:lvl1pPr algn="r">
              <a:defRPr sz="1100"/>
            </a:lvl1pPr>
          </a:lstStyle>
          <a:p>
            <a:fld id="{E098B356-7AC9-4737-8877-7FE2FABB9C60}"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2925763" y="849313"/>
            <a:ext cx="4075112" cy="2293937"/>
          </a:xfrm>
          <a:prstGeom prst="rect">
            <a:avLst/>
          </a:prstGeom>
          <a:noFill/>
          <a:ln w="12700">
            <a:solidFill>
              <a:prstClr val="black"/>
            </a:solidFill>
          </a:ln>
        </p:spPr>
        <p:txBody>
          <a:bodyPr vert="horz" lIns="80275" tIns="40138" rIns="80275" bIns="40138" rtlCol="0" anchor="ctr"/>
          <a:lstStyle/>
          <a:p>
            <a:endParaRPr lang="zh-CN" altLang="en-US"/>
          </a:p>
        </p:txBody>
      </p:sp>
      <p:sp>
        <p:nvSpPr>
          <p:cNvPr id="5" name="备注占位符 4"/>
          <p:cNvSpPr>
            <a:spLocks noGrp="true"/>
          </p:cNvSpPr>
          <p:nvPr>
            <p:ph type="body" sz="quarter" idx="3"/>
          </p:nvPr>
        </p:nvSpPr>
        <p:spPr>
          <a:xfrm>
            <a:off x="992664" y="3271382"/>
            <a:ext cx="7941310" cy="2676584"/>
          </a:xfrm>
          <a:prstGeom prst="rect">
            <a:avLst/>
          </a:prstGeom>
        </p:spPr>
        <p:txBody>
          <a:bodyPr vert="horz" lIns="80275" tIns="40138" rIns="80275" bIns="40138"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true"/>
          </p:cNvSpPr>
          <p:nvPr>
            <p:ph type="ftr" sz="quarter" idx="4"/>
          </p:nvPr>
        </p:nvSpPr>
        <p:spPr>
          <a:xfrm>
            <a:off x="0" y="6456219"/>
            <a:ext cx="4301543" cy="341457"/>
          </a:xfrm>
          <a:prstGeom prst="rect">
            <a:avLst/>
          </a:prstGeom>
        </p:spPr>
        <p:txBody>
          <a:bodyPr vert="horz" lIns="80275" tIns="40138" rIns="80275" bIns="40138" rtlCol="0" anchor="b"/>
          <a:lstStyle>
            <a:lvl1pPr algn="l">
              <a:defRPr sz="1100"/>
            </a:lvl1pPr>
          </a:lstStyle>
          <a:p>
            <a:endParaRPr lang="zh-CN" altLang="en-US"/>
          </a:p>
        </p:txBody>
      </p:sp>
      <p:sp>
        <p:nvSpPr>
          <p:cNvPr id="7" name="灯片编号占位符 6"/>
          <p:cNvSpPr>
            <a:spLocks noGrp="true"/>
          </p:cNvSpPr>
          <p:nvPr>
            <p:ph type="sldNum" sz="quarter" idx="5"/>
          </p:nvPr>
        </p:nvSpPr>
        <p:spPr>
          <a:xfrm>
            <a:off x="5622510" y="6456219"/>
            <a:ext cx="4301543" cy="341457"/>
          </a:xfrm>
          <a:prstGeom prst="rect">
            <a:avLst/>
          </a:prstGeom>
        </p:spPr>
        <p:txBody>
          <a:bodyPr vert="horz" lIns="80275" tIns="40138" rIns="80275" bIns="40138" rtlCol="0" anchor="b"/>
          <a:lstStyle>
            <a:lvl1pPr algn="r">
              <a:defRPr sz="1100"/>
            </a:lvl1pPr>
          </a:lstStyle>
          <a:p>
            <a:fld id="{109A8A24-8E6A-4F7F-8752-40D0EC86893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109A8A24-8E6A-4F7F-8752-40D0EC86893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109A8A24-8E6A-4F7F-8752-40D0EC86893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true"/>
          </p:cNvSpPr>
          <p:nvPr>
            <p:ph type="ctrTitle"/>
          </p:nvPr>
        </p:nvSpPr>
        <p:spPr>
          <a:xfrm>
            <a:off x="1488439" y="1673225"/>
            <a:ext cx="9215120" cy="634364"/>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true"/>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true"/>
          </p:cNvSpPr>
          <p:nvPr>
            <p:ph type="dt" sz="half" idx="6"/>
          </p:nvPr>
        </p:nvSpPr>
        <p:spPr/>
        <p:txBody>
          <a:bodyPr lIns="0" tIns="0" rIns="0" bIns="0"/>
          <a:lstStyle>
            <a:lvl1pPr algn="l">
              <a:defRPr>
                <a:solidFill>
                  <a:schemeClr val="tx1">
                    <a:tint val="75000"/>
                  </a:schemeClr>
                </a:solidFill>
              </a:defRPr>
            </a:lvl1pPr>
          </a:lstStyle>
          <a:p>
            <a:fld id="{701A89A8-D6E2-4DC4-8553-5AB0221CF3F2}" type="datetime1">
              <a:rPr lang="en-US" altLang="zh-CN" smtClean="0"/>
            </a:fld>
            <a:endParaRPr lang="en-US"/>
          </a:p>
        </p:txBody>
      </p:sp>
      <p:sp>
        <p:nvSpPr>
          <p:cNvPr id="6" name="Holder 6"/>
          <p:cNvSpPr>
            <a:spLocks noGrp="true"/>
          </p:cNvSpPr>
          <p:nvPr>
            <p:ph type="sldNum" sz="quarter" idx="7"/>
          </p:nvPr>
        </p:nvSpPr>
        <p:spPr/>
        <p:txBody>
          <a:bodyPr lIns="0" tIns="0" rIns="0" bIns="0"/>
          <a:lstStyle>
            <a:lvl1pPr>
              <a:defRPr sz="1200" b="0" i="0">
                <a:solidFill>
                  <a:srgbClr val="888888"/>
                </a:solidFill>
                <a:latin typeface="Times New Roman" panose="02020603050405020304"/>
                <a:cs typeface="Times New Roman" panose="02020603050405020304"/>
              </a:defRPr>
            </a:lvl1pPr>
          </a:lstStyle>
          <a:p>
            <a:pPr marL="182245">
              <a:lnSpc>
                <a:spcPts val="1410"/>
              </a:lnSpc>
            </a:pPr>
            <a:fld id="{81D60167-4931-47E6-BA6A-407CBD079E47}" type="slidenum">
              <a:rPr dirty="0"/>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true"/>
          </p:cNvSpPr>
          <p:nvPr>
            <p:ph type="title"/>
          </p:nvPr>
        </p:nvSpPr>
        <p:spPr/>
        <p:txBody>
          <a:bodyPr lIns="0" tIns="0" rIns="0" bIns="0"/>
          <a:lstStyle>
            <a:lvl1pPr>
              <a:defRPr sz="4000" b="1" i="0">
                <a:solidFill>
                  <a:schemeClr val="bg1"/>
                </a:solidFill>
                <a:latin typeface="方正小标宋_GBK" panose="02000000000000000000" charset="-122"/>
                <a:cs typeface="方正小标宋_GBK" panose="02000000000000000000" charset="-122"/>
              </a:defRPr>
            </a:lvl1pPr>
          </a:lstStyle>
          <a:p/>
        </p:txBody>
      </p:sp>
      <p:sp>
        <p:nvSpPr>
          <p:cNvPr id="3" name="Holder 3"/>
          <p:cNvSpPr>
            <a:spLocks noGrp="true"/>
          </p:cNvSpPr>
          <p:nvPr>
            <p:ph type="body" idx="1"/>
          </p:nvPr>
        </p:nvSpPr>
        <p:spPr/>
        <p:txBody>
          <a:bodyPr lIns="0" tIns="0" rIns="0" bIns="0"/>
          <a:lstStyle>
            <a:lvl1pPr>
              <a:defRPr sz="2400" b="0" i="0">
                <a:solidFill>
                  <a:schemeClr val="tx1"/>
                </a:solidFill>
                <a:latin typeface="楷体_GB2312" panose="02010609030101010101" charset="-122"/>
                <a:cs typeface="楷体_GB2312" panose="02010609030101010101" charset="-122"/>
              </a:defRPr>
            </a:lvl1pPr>
          </a:lstStyle>
          <a:p/>
        </p:txBody>
      </p:sp>
      <p:sp>
        <p:nvSpPr>
          <p:cNvPr id="4" name="Holder 4"/>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true"/>
          </p:cNvSpPr>
          <p:nvPr>
            <p:ph type="dt" sz="half" idx="6"/>
          </p:nvPr>
        </p:nvSpPr>
        <p:spPr/>
        <p:txBody>
          <a:bodyPr lIns="0" tIns="0" rIns="0" bIns="0"/>
          <a:lstStyle>
            <a:lvl1pPr algn="l">
              <a:defRPr>
                <a:solidFill>
                  <a:schemeClr val="tx1">
                    <a:tint val="75000"/>
                  </a:schemeClr>
                </a:solidFill>
              </a:defRPr>
            </a:lvl1pPr>
          </a:lstStyle>
          <a:p>
            <a:fld id="{E087E2A5-EB45-447B-AEA7-12C52417F0DF}" type="datetime1">
              <a:rPr lang="en-US" altLang="zh-CN" smtClean="0"/>
            </a:fld>
            <a:endParaRPr lang="en-US"/>
          </a:p>
        </p:txBody>
      </p:sp>
      <p:sp>
        <p:nvSpPr>
          <p:cNvPr id="6" name="Holder 6"/>
          <p:cNvSpPr>
            <a:spLocks noGrp="true"/>
          </p:cNvSpPr>
          <p:nvPr>
            <p:ph type="sldNum" sz="quarter" idx="7"/>
          </p:nvPr>
        </p:nvSpPr>
        <p:spPr/>
        <p:txBody>
          <a:bodyPr lIns="0" tIns="0" rIns="0" bIns="0"/>
          <a:lstStyle>
            <a:lvl1pPr>
              <a:defRPr sz="1200" b="0" i="0">
                <a:solidFill>
                  <a:srgbClr val="888888"/>
                </a:solidFill>
                <a:latin typeface="Times New Roman" panose="02020603050405020304"/>
                <a:cs typeface="Times New Roman" panose="02020603050405020304"/>
              </a:defRPr>
            </a:lvl1pPr>
          </a:lstStyle>
          <a:p>
            <a:pPr marL="182245">
              <a:lnSpc>
                <a:spcPts val="1410"/>
              </a:lnSpc>
            </a:pPr>
            <a:fld id="{81D60167-4931-47E6-BA6A-407CBD079E47}" type="slidenum">
              <a:rPr dirty="0"/>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true"/>
          </p:cNvSpPr>
          <p:nvPr>
            <p:ph type="title"/>
          </p:nvPr>
        </p:nvSpPr>
        <p:spPr/>
        <p:txBody>
          <a:bodyPr lIns="0" tIns="0" rIns="0" bIns="0"/>
          <a:lstStyle>
            <a:lvl1pPr>
              <a:defRPr sz="4000" b="1" i="0">
                <a:solidFill>
                  <a:schemeClr val="bg1"/>
                </a:solidFill>
                <a:latin typeface="方正小标宋_GBK" panose="02000000000000000000" charset="-122"/>
                <a:cs typeface="方正小标宋_GBK" panose="02000000000000000000" charset="-122"/>
              </a:defRPr>
            </a:lvl1pPr>
          </a:lstStyle>
          <a:p/>
        </p:txBody>
      </p:sp>
      <p:sp>
        <p:nvSpPr>
          <p:cNvPr id="3" name="Holder 3"/>
          <p:cNvSpPr>
            <a:spLocks noGrp="true"/>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true"/>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true"/>
          </p:cNvSpPr>
          <p:nvPr>
            <p:ph type="dt" sz="half" idx="6"/>
          </p:nvPr>
        </p:nvSpPr>
        <p:spPr/>
        <p:txBody>
          <a:bodyPr lIns="0" tIns="0" rIns="0" bIns="0"/>
          <a:lstStyle>
            <a:lvl1pPr algn="l">
              <a:defRPr>
                <a:solidFill>
                  <a:schemeClr val="tx1">
                    <a:tint val="75000"/>
                  </a:schemeClr>
                </a:solidFill>
              </a:defRPr>
            </a:lvl1pPr>
          </a:lstStyle>
          <a:p>
            <a:fld id="{CDEE141C-0CEC-4FDA-A6F3-0D8398AD2C70}" type="datetime1">
              <a:rPr lang="en-US" altLang="zh-CN" smtClean="0"/>
            </a:fld>
            <a:endParaRPr lang="en-US"/>
          </a:p>
        </p:txBody>
      </p:sp>
      <p:sp>
        <p:nvSpPr>
          <p:cNvPr id="7" name="Holder 7"/>
          <p:cNvSpPr>
            <a:spLocks noGrp="true"/>
          </p:cNvSpPr>
          <p:nvPr>
            <p:ph type="sldNum" sz="quarter" idx="7"/>
          </p:nvPr>
        </p:nvSpPr>
        <p:spPr/>
        <p:txBody>
          <a:bodyPr lIns="0" tIns="0" rIns="0" bIns="0"/>
          <a:lstStyle>
            <a:lvl1pPr>
              <a:defRPr sz="1200" b="0" i="0">
                <a:solidFill>
                  <a:srgbClr val="888888"/>
                </a:solidFill>
                <a:latin typeface="Times New Roman" panose="02020603050405020304"/>
                <a:cs typeface="Times New Roman" panose="02020603050405020304"/>
              </a:defRPr>
            </a:lvl1pPr>
          </a:lstStyle>
          <a:p>
            <a:pPr marL="182245">
              <a:lnSpc>
                <a:spcPts val="1410"/>
              </a:lnSpc>
            </a:pPr>
            <a:fld id="{81D60167-4931-47E6-BA6A-407CBD079E47}" type="slidenum">
              <a:rPr dirty="0"/>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true"/>
          </p:cNvSpPr>
          <p:nvPr>
            <p:ph type="title"/>
          </p:nvPr>
        </p:nvSpPr>
        <p:spPr/>
        <p:txBody>
          <a:bodyPr lIns="0" tIns="0" rIns="0" bIns="0"/>
          <a:lstStyle>
            <a:lvl1pPr>
              <a:defRPr sz="4000" b="1" i="0">
                <a:solidFill>
                  <a:schemeClr val="bg1"/>
                </a:solidFill>
                <a:latin typeface="方正小标宋_GBK" panose="02000000000000000000" charset="-122"/>
                <a:cs typeface="方正小标宋_GBK" panose="02000000000000000000" charset="-122"/>
              </a:defRPr>
            </a:lvl1pPr>
          </a:lstStyle>
          <a:p/>
        </p:txBody>
      </p:sp>
      <p:sp>
        <p:nvSpPr>
          <p:cNvPr id="3" name="Holder 3"/>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true"/>
          </p:cNvSpPr>
          <p:nvPr>
            <p:ph type="dt" sz="half" idx="6"/>
          </p:nvPr>
        </p:nvSpPr>
        <p:spPr/>
        <p:txBody>
          <a:bodyPr lIns="0" tIns="0" rIns="0" bIns="0"/>
          <a:lstStyle>
            <a:lvl1pPr algn="l">
              <a:defRPr>
                <a:solidFill>
                  <a:schemeClr val="tx1">
                    <a:tint val="75000"/>
                  </a:schemeClr>
                </a:solidFill>
              </a:defRPr>
            </a:lvl1pPr>
          </a:lstStyle>
          <a:p>
            <a:fld id="{5703CD68-49D1-4B6A-B234-AFFE87721267}" type="datetime1">
              <a:rPr lang="en-US" altLang="zh-CN" smtClean="0"/>
            </a:fld>
            <a:endParaRPr lang="en-US"/>
          </a:p>
        </p:txBody>
      </p:sp>
      <p:sp>
        <p:nvSpPr>
          <p:cNvPr id="5" name="Holder 5"/>
          <p:cNvSpPr>
            <a:spLocks noGrp="true"/>
          </p:cNvSpPr>
          <p:nvPr>
            <p:ph type="sldNum" sz="quarter" idx="7"/>
          </p:nvPr>
        </p:nvSpPr>
        <p:spPr/>
        <p:txBody>
          <a:bodyPr lIns="0" tIns="0" rIns="0" bIns="0"/>
          <a:lstStyle>
            <a:lvl1pPr>
              <a:defRPr sz="1200" b="0" i="0">
                <a:solidFill>
                  <a:srgbClr val="888888"/>
                </a:solidFill>
                <a:latin typeface="Times New Roman" panose="02020603050405020304"/>
                <a:cs typeface="Times New Roman" panose="02020603050405020304"/>
              </a:defRPr>
            </a:lvl1pPr>
          </a:lstStyle>
          <a:p>
            <a:pPr marL="182245">
              <a:lnSpc>
                <a:spcPts val="1410"/>
              </a:lnSpc>
            </a:pPr>
            <a:fld id="{81D60167-4931-47E6-BA6A-407CBD079E47}" type="slidenum">
              <a:rPr dirty="0"/>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Blank">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0" y="2283142"/>
            <a:ext cx="3561079" cy="1440180"/>
          </a:xfrm>
          <a:custGeom>
            <a:avLst/>
            <a:gdLst/>
            <a:ahLst/>
            <a:cxnLst/>
            <a:rect l="l" t="t" r="r" b="b"/>
            <a:pathLst>
              <a:path w="3561079" h="1440179">
                <a:moveTo>
                  <a:pt x="0" y="1439958"/>
                </a:moveTo>
                <a:lnTo>
                  <a:pt x="0" y="0"/>
                </a:lnTo>
                <a:lnTo>
                  <a:pt x="2483726" y="0"/>
                </a:lnTo>
                <a:lnTo>
                  <a:pt x="3560953" y="1435989"/>
                </a:lnTo>
                <a:lnTo>
                  <a:pt x="0" y="1439958"/>
                </a:lnTo>
                <a:close/>
              </a:path>
            </a:pathLst>
          </a:custGeom>
          <a:solidFill>
            <a:srgbClr val="4471C4"/>
          </a:solidFill>
        </p:spPr>
        <p:txBody>
          <a:bodyPr wrap="square" lIns="0" tIns="0" rIns="0" bIns="0" rtlCol="0"/>
          <a:lstStyle/>
          <a:p/>
        </p:txBody>
      </p:sp>
      <p:sp>
        <p:nvSpPr>
          <p:cNvPr id="2" name="Holder 2"/>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true"/>
          </p:cNvSpPr>
          <p:nvPr>
            <p:ph type="dt" sz="half" idx="6"/>
          </p:nvPr>
        </p:nvSpPr>
        <p:spPr/>
        <p:txBody>
          <a:bodyPr lIns="0" tIns="0" rIns="0" bIns="0"/>
          <a:lstStyle>
            <a:lvl1pPr algn="l">
              <a:defRPr>
                <a:solidFill>
                  <a:schemeClr val="tx1">
                    <a:tint val="75000"/>
                  </a:schemeClr>
                </a:solidFill>
              </a:defRPr>
            </a:lvl1pPr>
          </a:lstStyle>
          <a:p>
            <a:fld id="{112E8A7C-11C9-4BF5-9C0F-0A09735C49E9}" type="datetime1">
              <a:rPr lang="en-US" altLang="zh-CN" smtClean="0"/>
            </a:fld>
            <a:endParaRPr lang="en-US"/>
          </a:p>
        </p:txBody>
      </p:sp>
      <p:sp>
        <p:nvSpPr>
          <p:cNvPr id="4" name="Holder 4"/>
          <p:cNvSpPr>
            <a:spLocks noGrp="true"/>
          </p:cNvSpPr>
          <p:nvPr>
            <p:ph type="sldNum" sz="quarter" idx="7"/>
          </p:nvPr>
        </p:nvSpPr>
        <p:spPr/>
        <p:txBody>
          <a:bodyPr lIns="0" tIns="0" rIns="0" bIns="0"/>
          <a:lstStyle>
            <a:lvl1pPr>
              <a:defRPr sz="1200" b="0" i="0">
                <a:solidFill>
                  <a:srgbClr val="888888"/>
                </a:solidFill>
                <a:latin typeface="Times New Roman" panose="02020603050405020304"/>
                <a:cs typeface="Times New Roman" panose="02020603050405020304"/>
              </a:defRPr>
            </a:lvl1pPr>
          </a:lstStyle>
          <a:p>
            <a:pPr marL="182245">
              <a:lnSpc>
                <a:spcPts val="1410"/>
              </a:lnSpc>
            </a:pPr>
            <a:fld id="{81D60167-4931-47E6-BA6A-407CBD079E47}" type="slidenum">
              <a:rPr dirty="0"/>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页脚占位符 2"/>
          <p:cNvSpPr>
            <a:spLocks noGrp="true"/>
          </p:cNvSpPr>
          <p:nvPr>
            <p:ph type="ftr" sz="quarter" idx="10"/>
          </p:nvPr>
        </p:nvSpPr>
        <p:spPr/>
        <p:txBody>
          <a:bodyPr/>
          <a:lstStyle/>
          <a:p>
            <a:endParaRPr lang="zh-CN" altLang="en-US"/>
          </a:p>
        </p:txBody>
      </p:sp>
      <p:sp>
        <p:nvSpPr>
          <p:cNvPr id="4" name="日期占位符 3"/>
          <p:cNvSpPr>
            <a:spLocks noGrp="true"/>
          </p:cNvSpPr>
          <p:nvPr>
            <p:ph type="dt" sz="half" idx="11"/>
          </p:nvPr>
        </p:nvSpPr>
        <p:spPr/>
        <p:txBody>
          <a:bodyPr/>
          <a:lstStyle/>
          <a:p>
            <a:fld id="{C311261B-38FC-4C96-A662-2509E41CEB5B}" type="datetime1">
              <a:rPr lang="en-US" altLang="zh-CN" smtClean="0"/>
            </a:fld>
            <a:endParaRPr lang="en-US"/>
          </a:p>
        </p:txBody>
      </p:sp>
      <p:sp>
        <p:nvSpPr>
          <p:cNvPr id="5" name="灯片编号占位符 4"/>
          <p:cNvSpPr>
            <a:spLocks noGrp="true"/>
          </p:cNvSpPr>
          <p:nvPr>
            <p:ph type="sldNum" sz="quarter" idx="12"/>
          </p:nvPr>
        </p:nvSpPr>
        <p:spPr/>
        <p:txBody>
          <a:bodyPr/>
          <a:lstStyle/>
          <a:p>
            <a:pPr marL="182245">
              <a:lnSpc>
                <a:spcPts val="1410"/>
              </a:lnSpc>
            </a:pPr>
            <a:fld id="{81D60167-4931-47E6-BA6A-407CBD079E47}" type="slidenum">
              <a:rPr lang="en-US" altLang="zh-CN" smtClean="0"/>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926439"/>
            <a:ext cx="12192000" cy="0"/>
          </a:xfrm>
          <a:custGeom>
            <a:avLst/>
            <a:gdLst/>
            <a:ahLst/>
            <a:cxnLst/>
            <a:rect l="l" t="t" r="r" b="b"/>
            <a:pathLst>
              <a:path w="12192000">
                <a:moveTo>
                  <a:pt x="0" y="0"/>
                </a:moveTo>
                <a:lnTo>
                  <a:pt x="12192000" y="0"/>
                </a:lnTo>
              </a:path>
            </a:pathLst>
          </a:custGeom>
          <a:ln w="7619">
            <a:solidFill>
              <a:srgbClr val="A4A4A4"/>
            </a:solidFill>
          </a:ln>
        </p:spPr>
        <p:txBody>
          <a:bodyPr wrap="square" lIns="0" tIns="0" rIns="0" bIns="0" rtlCol="0"/>
          <a:lstStyle/>
          <a:p/>
        </p:txBody>
      </p:sp>
      <p:sp>
        <p:nvSpPr>
          <p:cNvPr id="17" name="bk object 17"/>
          <p:cNvSpPr/>
          <p:nvPr/>
        </p:nvSpPr>
        <p:spPr>
          <a:xfrm>
            <a:off x="0" y="237743"/>
            <a:ext cx="542925" cy="688975"/>
          </a:xfrm>
          <a:custGeom>
            <a:avLst/>
            <a:gdLst/>
            <a:ahLst/>
            <a:cxnLst/>
            <a:rect l="l" t="t" r="r" b="b"/>
            <a:pathLst>
              <a:path w="542925" h="688975">
                <a:moveTo>
                  <a:pt x="0" y="0"/>
                </a:moveTo>
                <a:lnTo>
                  <a:pt x="542544" y="0"/>
                </a:lnTo>
                <a:lnTo>
                  <a:pt x="542544" y="688847"/>
                </a:lnTo>
                <a:lnTo>
                  <a:pt x="0" y="688847"/>
                </a:lnTo>
                <a:lnTo>
                  <a:pt x="0" y="0"/>
                </a:lnTo>
                <a:close/>
              </a:path>
            </a:pathLst>
          </a:custGeom>
          <a:solidFill>
            <a:srgbClr val="4471C4"/>
          </a:solidFill>
        </p:spPr>
        <p:txBody>
          <a:bodyPr wrap="square" lIns="0" tIns="0" rIns="0" bIns="0" rtlCol="0"/>
          <a:lstStyle/>
          <a:p/>
        </p:txBody>
      </p:sp>
      <p:sp>
        <p:nvSpPr>
          <p:cNvPr id="2" name="Holder 2"/>
          <p:cNvSpPr>
            <a:spLocks noGrp="true"/>
          </p:cNvSpPr>
          <p:nvPr>
            <p:ph type="title"/>
          </p:nvPr>
        </p:nvSpPr>
        <p:spPr>
          <a:xfrm>
            <a:off x="1809978" y="1623821"/>
            <a:ext cx="8572042" cy="1854200"/>
          </a:xfrm>
          <a:prstGeom prst="rect">
            <a:avLst/>
          </a:prstGeom>
        </p:spPr>
        <p:txBody>
          <a:bodyPr wrap="square" lIns="0" tIns="0" rIns="0" bIns="0">
            <a:spAutoFit/>
          </a:bodyPr>
          <a:lstStyle>
            <a:lvl1pPr>
              <a:defRPr sz="4000" b="1" i="0">
                <a:solidFill>
                  <a:schemeClr val="bg1"/>
                </a:solidFill>
                <a:latin typeface="方正小标宋_GBK" panose="02000000000000000000" charset="-122"/>
                <a:cs typeface="方正小标宋_GBK" panose="02000000000000000000" charset="-122"/>
              </a:defRPr>
            </a:lvl1pPr>
          </a:lstStyle>
          <a:p/>
        </p:txBody>
      </p:sp>
      <p:sp>
        <p:nvSpPr>
          <p:cNvPr id="3" name="Holder 3"/>
          <p:cNvSpPr>
            <a:spLocks noGrp="true"/>
          </p:cNvSpPr>
          <p:nvPr>
            <p:ph type="body" idx="1"/>
          </p:nvPr>
        </p:nvSpPr>
        <p:spPr>
          <a:xfrm>
            <a:off x="775969" y="2350770"/>
            <a:ext cx="10640060" cy="2072639"/>
          </a:xfrm>
          <a:prstGeom prst="rect">
            <a:avLst/>
          </a:prstGeom>
        </p:spPr>
        <p:txBody>
          <a:bodyPr wrap="square" lIns="0" tIns="0" rIns="0" bIns="0">
            <a:spAutoFit/>
          </a:bodyPr>
          <a:lstStyle>
            <a:lvl1pPr>
              <a:defRPr sz="2400" b="0" i="0">
                <a:solidFill>
                  <a:schemeClr val="tx1"/>
                </a:solidFill>
                <a:latin typeface="楷体_GB2312" panose="02010609030101010101" charset="-122"/>
                <a:cs typeface="楷体_GB2312" panose="02010609030101010101" charset="-122"/>
              </a:defRPr>
            </a:lvl1pPr>
          </a:lstStyle>
          <a:p/>
        </p:txBody>
      </p:sp>
      <p:sp>
        <p:nvSpPr>
          <p:cNvPr id="4" name="Holder 4"/>
          <p:cNvSpPr>
            <a:spLocks noGrp="true"/>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true"/>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26A45603-EE31-42A3-81B9-F6285F37CF88}" type="datetime1">
              <a:rPr lang="en-US" altLang="zh-CN" smtClean="0"/>
            </a:fld>
            <a:endParaRPr lang="en-US"/>
          </a:p>
        </p:txBody>
      </p:sp>
      <p:sp>
        <p:nvSpPr>
          <p:cNvPr id="6" name="Holder 6"/>
          <p:cNvSpPr>
            <a:spLocks noGrp="true"/>
          </p:cNvSpPr>
          <p:nvPr>
            <p:ph type="sldNum" sz="quarter" idx="7"/>
          </p:nvPr>
        </p:nvSpPr>
        <p:spPr>
          <a:xfrm>
            <a:off x="11003280" y="6442159"/>
            <a:ext cx="502920" cy="179536"/>
          </a:xfrm>
          <a:prstGeom prst="rect">
            <a:avLst/>
          </a:prstGeom>
        </p:spPr>
        <p:txBody>
          <a:bodyPr wrap="square" lIns="0" tIns="0" rIns="0" bIns="0">
            <a:spAutoFit/>
          </a:bodyPr>
          <a:lstStyle>
            <a:lvl1pPr>
              <a:defRPr sz="1200" b="0" i="0">
                <a:solidFill>
                  <a:srgbClr val="888888"/>
                </a:solidFill>
                <a:latin typeface="Times New Roman" panose="02020603050405020304"/>
                <a:cs typeface="Times New Roman" panose="02020603050405020304"/>
              </a:defRPr>
            </a:lvl1pPr>
          </a:lstStyle>
          <a:p>
            <a:pPr marL="182245">
              <a:lnSpc>
                <a:spcPts val="1410"/>
              </a:lnSpc>
            </a:pPr>
            <a:fld id="{81D60167-4931-47E6-BA6A-407CBD079E47}" type="slidenum">
              <a:rPr dirty="0"/>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深汕封面"/>
          <p:cNvPicPr>
            <a:picLocks noChangeAspect="true"/>
          </p:cNvPicPr>
          <p:nvPr/>
        </p:nvPicPr>
        <p:blipFill>
          <a:blip r:embed="rId1"/>
          <a:srcRect t="12589"/>
          <a:stretch>
            <a:fillRect/>
          </a:stretch>
        </p:blipFill>
        <p:spPr>
          <a:xfrm>
            <a:off x="635" y="-20320"/>
            <a:ext cx="12193270" cy="6878320"/>
          </a:xfrm>
          <a:prstGeom prst="rect">
            <a:avLst/>
          </a:prstGeom>
        </p:spPr>
      </p:pic>
      <p:sp>
        <p:nvSpPr>
          <p:cNvPr id="7" name="矩形 6"/>
          <p:cNvSpPr/>
          <p:nvPr/>
        </p:nvSpPr>
        <p:spPr>
          <a:xfrm>
            <a:off x="1905" y="-7620"/>
            <a:ext cx="12192000" cy="6873240"/>
          </a:xfrm>
          <a:prstGeom prst="rect">
            <a:avLst/>
          </a:prstGeom>
          <a:solidFill>
            <a:schemeClr val="bg1">
              <a:lumMod val="8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bject 6"/>
          <p:cNvSpPr/>
          <p:nvPr/>
        </p:nvSpPr>
        <p:spPr>
          <a:xfrm>
            <a:off x="0" y="1371600"/>
            <a:ext cx="12192000" cy="2819400"/>
          </a:xfrm>
          <a:custGeom>
            <a:avLst/>
            <a:gdLst/>
            <a:ahLst/>
            <a:cxnLst/>
            <a:rect l="l" t="t" r="r" b="b"/>
            <a:pathLst>
              <a:path w="12192000" h="2567940">
                <a:moveTo>
                  <a:pt x="0" y="0"/>
                </a:moveTo>
                <a:lnTo>
                  <a:pt x="12192000" y="0"/>
                </a:lnTo>
                <a:lnTo>
                  <a:pt x="12192000" y="2567940"/>
                </a:lnTo>
                <a:lnTo>
                  <a:pt x="0" y="2567940"/>
                </a:lnTo>
                <a:lnTo>
                  <a:pt x="0" y="0"/>
                </a:lnTo>
                <a:close/>
              </a:path>
            </a:pathLst>
          </a:custGeom>
          <a:solidFill>
            <a:srgbClr val="4471C4"/>
          </a:solidFill>
        </p:spPr>
        <p:txBody>
          <a:bodyPr wrap="square" lIns="0" tIns="0" rIns="0" bIns="0" rtlCol="0"/>
          <a:lstStyle/>
          <a:p>
            <a:endParaRPr dirty="0"/>
          </a:p>
        </p:txBody>
      </p:sp>
      <p:sp>
        <p:nvSpPr>
          <p:cNvPr id="10" name="文本框 9"/>
          <p:cNvSpPr txBox="true"/>
          <p:nvPr/>
        </p:nvSpPr>
        <p:spPr>
          <a:xfrm>
            <a:off x="0" y="1567071"/>
            <a:ext cx="12192000" cy="2584450"/>
          </a:xfrm>
          <a:prstGeom prst="rect">
            <a:avLst/>
          </a:prstGeom>
          <a:noFill/>
        </p:spPr>
        <p:txBody>
          <a:bodyPr wrap="square" rtlCol="0">
            <a:spAutoFit/>
          </a:bodyPr>
          <a:lstStyle/>
          <a:p>
            <a:pPr algn="ctr"/>
            <a:r>
              <a:rPr lang="zh-CN" altLang="en-US" sz="5400" b="1" dirty="0">
                <a:solidFill>
                  <a:schemeClr val="bg1"/>
                </a:solidFill>
                <a:latin typeface="方正小标宋简体" panose="03000509000000000000" charset="-122"/>
                <a:ea typeface="方正小标宋简体" panose="03000509000000000000" charset="-122"/>
              </a:rPr>
              <a:t>《深圳市深汕特别合作区公共租赁</a:t>
            </a:r>
            <a:endParaRPr lang="zh-CN" altLang="en-US" sz="5400" b="1" dirty="0">
              <a:solidFill>
                <a:schemeClr val="bg1"/>
              </a:solidFill>
              <a:latin typeface="方正小标宋简体" panose="03000509000000000000" charset="-122"/>
              <a:ea typeface="方正小标宋简体" panose="03000509000000000000" charset="-122"/>
            </a:endParaRPr>
          </a:p>
          <a:p>
            <a:pPr algn="ctr"/>
            <a:r>
              <a:rPr lang="zh-CN" altLang="en-US" sz="5400" b="1" dirty="0">
                <a:solidFill>
                  <a:schemeClr val="bg1"/>
                </a:solidFill>
                <a:latin typeface="方正小标宋简体" panose="03000509000000000000" charset="-122"/>
                <a:ea typeface="方正小标宋简体" panose="03000509000000000000" charset="-122"/>
              </a:rPr>
              <a:t>住房建设和管理暂行办法》</a:t>
            </a:r>
            <a:endParaRPr lang="zh-CN" altLang="en-US" sz="5400" b="1" dirty="0">
              <a:solidFill>
                <a:schemeClr val="bg1"/>
              </a:solidFill>
              <a:latin typeface="方正小标宋简体" panose="03000509000000000000" charset="-122"/>
              <a:ea typeface="方正小标宋简体" panose="03000509000000000000" charset="-122"/>
            </a:endParaRPr>
          </a:p>
          <a:p>
            <a:pPr algn="ctr"/>
            <a:r>
              <a:rPr lang="zh-CN" altLang="en-US" sz="5400" b="1" dirty="0">
                <a:solidFill>
                  <a:schemeClr val="bg1"/>
                </a:solidFill>
                <a:latin typeface="方正小标宋简体" panose="03000509000000000000" charset="-122"/>
                <a:ea typeface="方正小标宋简体" panose="03000509000000000000" charset="-122"/>
              </a:rPr>
              <a:t>政策解读</a:t>
            </a:r>
            <a:endParaRPr lang="zh-CN" altLang="en-US" sz="5400" b="1" dirty="0">
              <a:solidFill>
                <a:schemeClr val="bg1"/>
              </a:solidFill>
              <a:latin typeface="方正小标宋简体" panose="03000509000000000000" charset="-122"/>
              <a:ea typeface="方正小标宋简体" panose="03000509000000000000" charset="-122"/>
            </a:endParaRPr>
          </a:p>
        </p:txBody>
      </p:sp>
      <p:sp>
        <p:nvSpPr>
          <p:cNvPr id="2" name="灯片编号占位符 1"/>
          <p:cNvSpPr>
            <a:spLocks noGrp="true"/>
          </p:cNvSpPr>
          <p:nvPr>
            <p:ph type="sldNum" sz="quarter" idx="7"/>
          </p:nvPr>
        </p:nvSpPr>
        <p:spPr/>
        <p:txBody>
          <a:bodyPr/>
          <a:lstStyle/>
          <a:p>
            <a:pPr marL="182245">
              <a:lnSpc>
                <a:spcPts val="1410"/>
              </a:lnSpc>
            </a:pPr>
            <a:fld id="{81D60167-4931-47E6-BA6A-407CBD079E47}" type="slidenum">
              <a:rPr lang="en-US" altLang="zh-CN" smtClean="0"/>
            </a:fld>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深汕封面"/>
          <p:cNvPicPr>
            <a:picLocks noChangeAspect="true"/>
          </p:cNvPicPr>
          <p:nvPr/>
        </p:nvPicPr>
        <p:blipFill>
          <a:blip r:embed="rId1"/>
          <a:srcRect t="12589"/>
          <a:stretch>
            <a:fillRect/>
          </a:stretch>
        </p:blipFill>
        <p:spPr>
          <a:xfrm>
            <a:off x="635" y="-20320"/>
            <a:ext cx="12193270" cy="6878320"/>
          </a:xfrm>
          <a:prstGeom prst="rect">
            <a:avLst/>
          </a:prstGeom>
        </p:spPr>
      </p:pic>
      <p:sp>
        <p:nvSpPr>
          <p:cNvPr id="7" name="矩形 6"/>
          <p:cNvSpPr/>
          <p:nvPr/>
        </p:nvSpPr>
        <p:spPr>
          <a:xfrm>
            <a:off x="1905" y="-42545"/>
            <a:ext cx="12192000" cy="6907530"/>
          </a:xfrm>
          <a:prstGeom prst="rect">
            <a:avLst/>
          </a:prstGeom>
          <a:solidFill>
            <a:schemeClr val="bg1">
              <a:lumMod val="8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true"/>
          </p:cNvSpPr>
          <p:nvPr>
            <p:ph type="sldNum" sz="quarter" idx="7"/>
          </p:nvPr>
        </p:nvSpPr>
        <p:spPr/>
        <p:txBody>
          <a:bodyPr/>
          <a:lstStyle/>
          <a:p>
            <a:pPr marL="182245">
              <a:lnSpc>
                <a:spcPts val="1410"/>
              </a:lnSpc>
            </a:pPr>
            <a:fld id="{81D60167-4931-47E6-BA6A-407CBD079E47}" type="slidenum">
              <a:rPr lang="en-US" altLang="zh-CN" smtClean="0"/>
            </a:fld>
            <a:endParaRPr lang="en-US" altLang="zh-C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true"/>
          <p:nvPr/>
        </p:nvSpPr>
        <p:spPr>
          <a:xfrm>
            <a:off x="76200" y="2286000"/>
            <a:ext cx="2590800" cy="1335622"/>
          </a:xfrm>
          <a:prstGeom prst="rect">
            <a:avLst/>
          </a:prstGeom>
        </p:spPr>
        <p:txBody>
          <a:bodyPr vert="horz" wrap="square" lIns="0" tIns="12065" rIns="0" bIns="0" rtlCol="0">
            <a:spAutoFit/>
          </a:bodyPr>
          <a:lstStyle/>
          <a:p>
            <a:pPr marL="181610" algn="ctr">
              <a:spcBef>
                <a:spcPts val="95"/>
              </a:spcBef>
            </a:pPr>
            <a:r>
              <a:rPr sz="5400" spc="-150" dirty="0">
                <a:solidFill>
                  <a:srgbClr val="FFFFFF"/>
                </a:solidFill>
                <a:latin typeface="微软雅黑" panose="020B0503020204020204" pitchFamily="34" charset="-122"/>
                <a:ea typeface="微软雅黑" panose="020B0503020204020204" pitchFamily="34" charset="-122"/>
                <a:cs typeface="黑体" panose="02010609060101010101" charset="-122"/>
              </a:rPr>
              <a:t>目</a:t>
            </a:r>
            <a:r>
              <a:rPr lang="en-US" sz="5400" spc="-150" dirty="0">
                <a:solidFill>
                  <a:srgbClr val="FFFFFF"/>
                </a:solidFill>
                <a:latin typeface="微软雅黑" panose="020B0503020204020204" pitchFamily="34" charset="-122"/>
                <a:ea typeface="微软雅黑" panose="020B0503020204020204" pitchFamily="34" charset="-122"/>
                <a:cs typeface="黑体" panose="02010609060101010101" charset="-122"/>
              </a:rPr>
              <a:t> </a:t>
            </a:r>
            <a:r>
              <a:rPr sz="5400" spc="-5" dirty="0">
                <a:solidFill>
                  <a:srgbClr val="FFFFFF"/>
                </a:solidFill>
                <a:latin typeface="微软雅黑" panose="020B0503020204020204" pitchFamily="34" charset="-122"/>
                <a:ea typeface="微软雅黑" panose="020B0503020204020204" pitchFamily="34" charset="-122"/>
                <a:cs typeface="黑体" panose="02010609060101010101" charset="-122"/>
              </a:rPr>
              <a:t>录</a:t>
            </a:r>
            <a:endParaRPr sz="5400" dirty="0">
              <a:latin typeface="微软雅黑" panose="020B0503020204020204" pitchFamily="34" charset="-122"/>
              <a:ea typeface="微软雅黑" panose="020B0503020204020204" pitchFamily="34" charset="-122"/>
              <a:cs typeface="黑体" panose="02010609060101010101" charset="-122"/>
            </a:endParaRPr>
          </a:p>
          <a:p>
            <a:pPr marL="12700" algn="ctr"/>
            <a:r>
              <a:rPr sz="3200" b="1"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CONTENTS</a:t>
            </a:r>
            <a:endParaRPr sz="3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object 3"/>
          <p:cNvSpPr txBox="true"/>
          <p:nvPr/>
        </p:nvSpPr>
        <p:spPr>
          <a:xfrm>
            <a:off x="4200525" y="1676400"/>
            <a:ext cx="6796405" cy="442595"/>
          </a:xfrm>
          <a:prstGeom prst="rect">
            <a:avLst/>
          </a:prstGeom>
        </p:spPr>
        <p:txBody>
          <a:bodyPr vert="horz" wrap="square" lIns="0" tIns="12065" rIns="0" bIns="0" rtlCol="0">
            <a:spAutoFit/>
          </a:bodyPr>
          <a:lstStyle/>
          <a:p>
            <a:pPr marL="12700" marR="5080">
              <a:lnSpc>
                <a:spcPct val="100000"/>
              </a:lnSpc>
              <a:spcBef>
                <a:spcPts val="95"/>
              </a:spcBef>
            </a:pPr>
            <a:r>
              <a:rPr lang="zh-CN" altLang="en-US" sz="2800" b="1" dirty="0">
                <a:solidFill>
                  <a:srgbClr val="404040"/>
                </a:solidFill>
                <a:latin typeface="方正小标宋简体" panose="03000509000000000000" charset="-122"/>
                <a:ea typeface="方正小标宋简体" panose="03000509000000000000" charset="-122"/>
                <a:cs typeface="黑体" panose="02010609060101010101" charset="-122"/>
              </a:rPr>
              <a:t>一、</a:t>
            </a:r>
            <a:r>
              <a:rPr lang="en-US" altLang="zh-CN" sz="2800" b="1" dirty="0">
                <a:solidFill>
                  <a:srgbClr val="404040"/>
                </a:solidFill>
                <a:latin typeface="方正小标宋简体" panose="03000509000000000000" charset="-122"/>
                <a:ea typeface="方正小标宋简体" panose="03000509000000000000" charset="-122"/>
                <a:cs typeface="黑体" panose="02010609060101010101" charset="-122"/>
              </a:rPr>
              <a:t>《</a:t>
            </a:r>
            <a:r>
              <a:rPr lang="zh-CN" altLang="en-US" sz="2800" b="1" dirty="0">
                <a:solidFill>
                  <a:srgbClr val="404040"/>
                </a:solidFill>
                <a:latin typeface="方正小标宋简体" panose="03000509000000000000" charset="-122"/>
                <a:ea typeface="方正小标宋简体" panose="03000509000000000000" charset="-122"/>
                <a:cs typeface="黑体" panose="02010609060101010101" charset="-122"/>
              </a:rPr>
              <a:t>公共租赁住房办法</a:t>
            </a:r>
            <a:r>
              <a:rPr lang="en-US" altLang="zh-CN" sz="2800" b="1" dirty="0">
                <a:solidFill>
                  <a:srgbClr val="404040"/>
                </a:solidFill>
                <a:latin typeface="方正小标宋简体" panose="03000509000000000000" charset="-122"/>
                <a:ea typeface="方正小标宋简体" panose="03000509000000000000" charset="-122"/>
                <a:cs typeface="黑体" panose="02010609060101010101" charset="-122"/>
              </a:rPr>
              <a:t>》</a:t>
            </a:r>
            <a:r>
              <a:rPr lang="zh-CN" altLang="en-US" sz="2800" b="1" dirty="0">
                <a:solidFill>
                  <a:srgbClr val="404040"/>
                </a:solidFill>
                <a:latin typeface="方正小标宋简体" panose="03000509000000000000" charset="-122"/>
                <a:ea typeface="方正小标宋简体" panose="03000509000000000000" charset="-122"/>
                <a:cs typeface="黑体" panose="02010609060101010101" charset="-122"/>
              </a:rPr>
              <a:t>的出台背景</a:t>
            </a:r>
            <a:endParaRPr lang="zh-CN" altLang="en-US" sz="2800" b="1" dirty="0">
              <a:solidFill>
                <a:srgbClr val="404040"/>
              </a:solidFill>
              <a:latin typeface="方正小标宋简体" panose="03000509000000000000" charset="-122"/>
              <a:ea typeface="方正小标宋简体" panose="03000509000000000000" charset="-122"/>
              <a:cs typeface="黑体" panose="02010609060101010101" charset="-122"/>
            </a:endParaRPr>
          </a:p>
        </p:txBody>
      </p:sp>
      <p:sp>
        <p:nvSpPr>
          <p:cNvPr id="5" name="object 5"/>
          <p:cNvSpPr txBox="true"/>
          <p:nvPr/>
        </p:nvSpPr>
        <p:spPr>
          <a:xfrm>
            <a:off x="4191000" y="2985770"/>
            <a:ext cx="6871970" cy="442595"/>
          </a:xfrm>
          <a:prstGeom prst="rect">
            <a:avLst/>
          </a:prstGeom>
        </p:spPr>
        <p:txBody>
          <a:bodyPr vert="horz" wrap="square" lIns="0" tIns="12065" rIns="0" bIns="0" rtlCol="0">
            <a:spAutoFit/>
          </a:bodyPr>
          <a:lstStyle/>
          <a:p>
            <a:pPr marL="12700">
              <a:lnSpc>
                <a:spcPct val="100000"/>
              </a:lnSpc>
              <a:spcBef>
                <a:spcPts val="95"/>
              </a:spcBef>
            </a:pPr>
            <a:r>
              <a:rPr lang="zh-CN" altLang="en-US" sz="2800" b="1" dirty="0">
                <a:solidFill>
                  <a:srgbClr val="404040"/>
                </a:solidFill>
                <a:latin typeface="方正小标宋简体" panose="03000509000000000000" charset="-122"/>
                <a:ea typeface="方正小标宋简体" panose="03000509000000000000" charset="-122"/>
                <a:cs typeface="黑体" panose="02010609060101010101" charset="-122"/>
              </a:rPr>
              <a:t>二、</a:t>
            </a:r>
            <a:r>
              <a:rPr lang="en-US" altLang="zh-CN" sz="2800" b="1" dirty="0">
                <a:solidFill>
                  <a:srgbClr val="404040"/>
                </a:solidFill>
                <a:latin typeface="方正小标宋简体" panose="03000509000000000000" charset="-122"/>
                <a:ea typeface="方正小标宋简体" panose="03000509000000000000" charset="-122"/>
                <a:cs typeface="黑体" panose="02010609060101010101" charset="-122"/>
              </a:rPr>
              <a:t>《</a:t>
            </a:r>
            <a:r>
              <a:rPr lang="zh-CN" altLang="en-US" sz="2800" b="1" dirty="0">
                <a:solidFill>
                  <a:srgbClr val="404040"/>
                </a:solidFill>
                <a:latin typeface="方正小标宋简体" panose="03000509000000000000" charset="-122"/>
                <a:ea typeface="方正小标宋简体" panose="03000509000000000000" charset="-122"/>
                <a:cs typeface="黑体" panose="02010609060101010101" charset="-122"/>
                <a:sym typeface="+mn-ea"/>
              </a:rPr>
              <a:t>公共租赁住房</a:t>
            </a:r>
            <a:r>
              <a:rPr lang="zh-CN" altLang="en-US" sz="2800" b="1" dirty="0">
                <a:solidFill>
                  <a:srgbClr val="404040"/>
                </a:solidFill>
                <a:latin typeface="方正小标宋简体" panose="03000509000000000000" charset="-122"/>
                <a:ea typeface="方正小标宋简体" panose="03000509000000000000" charset="-122"/>
                <a:cs typeface="黑体" panose="02010609060101010101" charset="-122"/>
              </a:rPr>
              <a:t>办法</a:t>
            </a:r>
            <a:r>
              <a:rPr lang="en-US" altLang="zh-CN" sz="2800" b="1" dirty="0">
                <a:solidFill>
                  <a:srgbClr val="404040"/>
                </a:solidFill>
                <a:latin typeface="方正小标宋简体" panose="03000509000000000000" charset="-122"/>
                <a:ea typeface="方正小标宋简体" panose="03000509000000000000" charset="-122"/>
                <a:cs typeface="黑体" panose="02010609060101010101" charset="-122"/>
              </a:rPr>
              <a:t>》</a:t>
            </a:r>
            <a:r>
              <a:rPr lang="zh-CN" altLang="en-US" sz="2800" b="1" dirty="0">
                <a:solidFill>
                  <a:srgbClr val="404040"/>
                </a:solidFill>
                <a:latin typeface="方正小标宋简体" panose="03000509000000000000" charset="-122"/>
                <a:ea typeface="方正小标宋简体" panose="03000509000000000000" charset="-122"/>
                <a:cs typeface="黑体" panose="02010609060101010101" charset="-122"/>
              </a:rPr>
              <a:t>的适用范围</a:t>
            </a:r>
            <a:endParaRPr lang="zh-CN" altLang="en-US" sz="2800" b="1" dirty="0">
              <a:solidFill>
                <a:srgbClr val="404040"/>
              </a:solidFill>
              <a:latin typeface="方正小标宋简体" panose="03000509000000000000" charset="-122"/>
              <a:ea typeface="方正小标宋简体" panose="03000509000000000000" charset="-122"/>
              <a:cs typeface="黑体" panose="02010609060101010101" charset="-122"/>
            </a:endParaRPr>
          </a:p>
        </p:txBody>
      </p:sp>
      <p:sp>
        <p:nvSpPr>
          <p:cNvPr id="6" name="object 6"/>
          <p:cNvSpPr txBox="true"/>
          <p:nvPr/>
        </p:nvSpPr>
        <p:spPr>
          <a:xfrm>
            <a:off x="4191000" y="4295775"/>
            <a:ext cx="6872605" cy="442595"/>
          </a:xfrm>
          <a:prstGeom prst="rect">
            <a:avLst/>
          </a:prstGeom>
        </p:spPr>
        <p:txBody>
          <a:bodyPr vert="horz" wrap="square" lIns="0" tIns="12065" rIns="0" bIns="0" rtlCol="0">
            <a:spAutoFit/>
          </a:bodyPr>
          <a:lstStyle/>
          <a:p>
            <a:pPr marL="12700">
              <a:lnSpc>
                <a:spcPct val="100000"/>
              </a:lnSpc>
              <a:spcBef>
                <a:spcPts val="95"/>
              </a:spcBef>
            </a:pPr>
            <a:r>
              <a:rPr lang="zh-CN" altLang="en-US" sz="2800" b="1" dirty="0">
                <a:solidFill>
                  <a:srgbClr val="404040"/>
                </a:solidFill>
                <a:latin typeface="方正小标宋简体" panose="03000509000000000000" charset="-122"/>
                <a:ea typeface="方正小标宋简体" panose="03000509000000000000" charset="-122"/>
                <a:cs typeface="黑体" panose="02010609060101010101" charset="-122"/>
              </a:rPr>
              <a:t>三、</a:t>
            </a:r>
            <a:r>
              <a:rPr lang="en-US" altLang="zh-CN" sz="2800" b="1" dirty="0">
                <a:solidFill>
                  <a:srgbClr val="404040"/>
                </a:solidFill>
                <a:latin typeface="方正小标宋简体" panose="03000509000000000000" charset="-122"/>
                <a:ea typeface="方正小标宋简体" panose="03000509000000000000" charset="-122"/>
                <a:cs typeface="黑体" panose="02010609060101010101" charset="-122"/>
              </a:rPr>
              <a:t>《</a:t>
            </a:r>
            <a:r>
              <a:rPr lang="zh-CN" altLang="en-US" sz="2800" b="1" dirty="0">
                <a:solidFill>
                  <a:srgbClr val="404040"/>
                </a:solidFill>
                <a:latin typeface="方正小标宋简体" panose="03000509000000000000" charset="-122"/>
                <a:ea typeface="方正小标宋简体" panose="03000509000000000000" charset="-122"/>
                <a:cs typeface="黑体" panose="02010609060101010101" charset="-122"/>
                <a:sym typeface="+mn-ea"/>
              </a:rPr>
              <a:t>公共租赁住房</a:t>
            </a:r>
            <a:r>
              <a:rPr lang="zh-CN" altLang="en-US" sz="2800" b="1" dirty="0">
                <a:solidFill>
                  <a:srgbClr val="404040"/>
                </a:solidFill>
                <a:latin typeface="方正小标宋简体" panose="03000509000000000000" charset="-122"/>
                <a:ea typeface="方正小标宋简体" panose="03000509000000000000" charset="-122"/>
                <a:cs typeface="黑体" panose="02010609060101010101" charset="-122"/>
              </a:rPr>
              <a:t>办法</a:t>
            </a:r>
            <a:r>
              <a:rPr lang="en-US" altLang="zh-CN" sz="2800" b="1" dirty="0">
                <a:solidFill>
                  <a:srgbClr val="404040"/>
                </a:solidFill>
                <a:latin typeface="方正小标宋简体" panose="03000509000000000000" charset="-122"/>
                <a:ea typeface="方正小标宋简体" panose="03000509000000000000" charset="-122"/>
                <a:cs typeface="黑体" panose="02010609060101010101" charset="-122"/>
              </a:rPr>
              <a:t>》</a:t>
            </a:r>
            <a:r>
              <a:rPr lang="zh-CN" altLang="en-US" sz="2800" b="1" dirty="0">
                <a:solidFill>
                  <a:srgbClr val="404040"/>
                </a:solidFill>
                <a:latin typeface="方正小标宋简体" panose="03000509000000000000" charset="-122"/>
                <a:ea typeface="方正小标宋简体" panose="03000509000000000000" charset="-122"/>
                <a:cs typeface="黑体" panose="02010609060101010101" charset="-122"/>
              </a:rPr>
              <a:t>的主要内容</a:t>
            </a:r>
            <a:endParaRPr lang="zh-CN" altLang="en-US" sz="2800" b="1" dirty="0">
              <a:solidFill>
                <a:srgbClr val="404040"/>
              </a:solidFill>
              <a:latin typeface="方正小标宋简体" panose="03000509000000000000" charset="-122"/>
              <a:ea typeface="方正小标宋简体" panose="03000509000000000000" charset="-122"/>
              <a:cs typeface="黑体" panose="02010609060101010101" charset="-122"/>
            </a:endParaRPr>
          </a:p>
        </p:txBody>
      </p:sp>
      <p:sp>
        <p:nvSpPr>
          <p:cNvPr id="4" name="灯片编号占位符 3"/>
          <p:cNvSpPr>
            <a:spLocks noGrp="true"/>
          </p:cNvSpPr>
          <p:nvPr>
            <p:ph type="sldNum" sz="quarter" idx="7"/>
          </p:nvPr>
        </p:nvSpPr>
        <p:spPr/>
        <p:txBody>
          <a:bodyPr/>
          <a:lstStyle/>
          <a:p>
            <a:pPr marL="182245">
              <a:lnSpc>
                <a:spcPts val="1410"/>
              </a:lnSpc>
            </a:pPr>
            <a:fld id="{81D60167-4931-47E6-BA6A-407CBD079E47}" type="slidenum">
              <a:rPr lang="en-US" altLang="zh-CN" smtClean="0"/>
            </a:fld>
            <a:endParaRPr lang="en-US" altLang="zh-C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true">
            <a:spLocks noGrp="true"/>
          </p:cNvSpPr>
          <p:nvPr>
            <p:ph type="title"/>
          </p:nvPr>
        </p:nvSpPr>
        <p:spPr>
          <a:xfrm>
            <a:off x="669290" y="362584"/>
            <a:ext cx="11141710" cy="442595"/>
          </a:xfrm>
          <a:prstGeom prst="rect">
            <a:avLst/>
          </a:prstGeom>
        </p:spPr>
        <p:txBody>
          <a:bodyPr vert="horz" wrap="square" lIns="0" tIns="12065" rIns="0" bIns="0" rtlCol="0">
            <a:spAutoFit/>
          </a:bodyPr>
          <a:lstStyle/>
          <a:p>
            <a:pPr marL="12700">
              <a:lnSpc>
                <a:spcPct val="100000"/>
              </a:lnSpc>
              <a:spcBef>
                <a:spcPts val="95"/>
              </a:spcBef>
            </a:pPr>
            <a:r>
              <a:rPr lang="zh-CN" altLang="en-US" sz="2800" dirty="0">
                <a:solidFill>
                  <a:srgbClr val="4471C4"/>
                </a:solidFill>
                <a:latin typeface="黑体" panose="02010609060101010101" charset="-122"/>
                <a:ea typeface="黑体" panose="02010609060101010101" charset="-122"/>
                <a:cs typeface="黑体" panose="02010609060101010101" charset="-122"/>
              </a:rPr>
              <a:t>一、《公共租赁住房办法》的出台背景</a:t>
            </a:r>
            <a:endParaRPr lang="zh-CN" altLang="en-US" sz="2800" dirty="0">
              <a:solidFill>
                <a:srgbClr val="4471C4"/>
              </a:solidFill>
              <a:latin typeface="黑体" panose="02010609060101010101" charset="-122"/>
              <a:ea typeface="黑体" panose="02010609060101010101" charset="-122"/>
              <a:cs typeface="黑体" panose="02010609060101010101" charset="-122"/>
            </a:endParaRPr>
          </a:p>
        </p:txBody>
      </p:sp>
      <p:sp>
        <p:nvSpPr>
          <p:cNvPr id="5" name="object 5"/>
          <p:cNvSpPr txBox="true">
            <a:spLocks noGrp="true"/>
          </p:cNvSpPr>
          <p:nvPr>
            <p:ph type="sldNum" sz="quarter" idx="7"/>
          </p:nvPr>
        </p:nvSpPr>
        <p:spPr>
          <a:prstGeom prst="rect">
            <a:avLst/>
          </a:prstGeom>
        </p:spPr>
        <p:txBody>
          <a:bodyPr vert="horz" wrap="square" lIns="0" tIns="0" rIns="0" bIns="0" rtlCol="0">
            <a:spAutoFit/>
          </a:bodyPr>
          <a:lstStyle/>
          <a:p>
            <a:pPr marL="182245">
              <a:lnSpc>
                <a:spcPts val="1410"/>
              </a:lnSpc>
            </a:pPr>
            <a:fld id="{81D60167-4931-47E6-BA6A-407CBD079E47}" type="slidenum">
              <a:rPr dirty="0"/>
            </a:fld>
            <a:endParaRPr dirty="0"/>
          </a:p>
        </p:txBody>
      </p:sp>
      <p:grpSp>
        <p:nvGrpSpPr>
          <p:cNvPr id="3" name="组合 2"/>
          <p:cNvGrpSpPr/>
          <p:nvPr/>
        </p:nvGrpSpPr>
        <p:grpSpPr>
          <a:xfrm>
            <a:off x="440690" y="1524000"/>
            <a:ext cx="4843145" cy="4118610"/>
            <a:chOff x="1052830" y="1096225"/>
            <a:chExt cx="4843145" cy="3855386"/>
          </a:xfrm>
        </p:grpSpPr>
        <p:sp>
          <p:nvSpPr>
            <p:cNvPr id="10" name="object 3"/>
            <p:cNvSpPr/>
            <p:nvPr/>
          </p:nvSpPr>
          <p:spPr>
            <a:xfrm>
              <a:off x="1052830" y="1096225"/>
              <a:ext cx="4843145" cy="3855386"/>
            </a:xfrm>
            <a:custGeom>
              <a:avLst/>
              <a:gdLst/>
              <a:ahLst/>
              <a:cxnLst/>
              <a:rect l="l" t="t" r="r" b="b"/>
              <a:pathLst>
                <a:path w="11102340" h="4738370">
                  <a:moveTo>
                    <a:pt x="0" y="0"/>
                  </a:moveTo>
                  <a:lnTo>
                    <a:pt x="11102340" y="0"/>
                  </a:lnTo>
                  <a:lnTo>
                    <a:pt x="11102340" y="4738116"/>
                  </a:lnTo>
                  <a:lnTo>
                    <a:pt x="0" y="4738116"/>
                  </a:lnTo>
                  <a:lnTo>
                    <a:pt x="0" y="0"/>
                  </a:lnTo>
                  <a:close/>
                </a:path>
              </a:pathLst>
            </a:custGeom>
            <a:solidFill>
              <a:srgbClr val="F1F1F1"/>
            </a:solidFill>
          </p:spPr>
          <p:txBody>
            <a:bodyPr wrap="square" lIns="0" tIns="0" rIns="0" bIns="0" rtlCol="0"/>
            <a:lstStyle/>
            <a:p/>
          </p:txBody>
        </p:sp>
        <p:sp>
          <p:nvSpPr>
            <p:cNvPr id="11" name="object 4"/>
            <p:cNvSpPr txBox="true"/>
            <p:nvPr/>
          </p:nvSpPr>
          <p:spPr>
            <a:xfrm>
              <a:off x="1206500" y="1136645"/>
              <a:ext cx="4542790" cy="3814966"/>
            </a:xfrm>
            <a:prstGeom prst="rect">
              <a:avLst/>
            </a:prstGeom>
          </p:spPr>
          <p:txBody>
            <a:bodyPr vert="horz" wrap="square" lIns="0" tIns="12700" rIns="0" bIns="0" rtlCol="0">
              <a:spAutoFit/>
            </a:bodyPr>
            <a:lstStyle/>
            <a:p>
              <a:pPr marL="0" indent="457200" algn="just">
                <a:lnSpc>
                  <a:spcPct val="110000"/>
                </a:lnSpc>
                <a:spcBef>
                  <a:spcPts val="1000"/>
                </a:spcBef>
                <a:buNone/>
              </a:pPr>
              <a:r>
                <a:rPr lang="en-US" sz="2000" spc="150" dirty="0">
                  <a:latin typeface="楷体" panose="02010609060101010101" charset="-122"/>
                  <a:ea typeface="楷体" panose="02010609060101010101" charset="-122"/>
                  <a:cs typeface="微软雅黑" panose="020B0503020204020204" pitchFamily="34" charset="-122"/>
                  <a:sym typeface="+mn-ea"/>
                </a:rPr>
                <a:t> </a:t>
              </a:r>
              <a:r>
                <a:rPr sz="2000" spc="150" dirty="0">
                  <a:latin typeface="楷体" panose="02010609060101010101" charset="-122"/>
                  <a:ea typeface="楷体" panose="02010609060101010101" charset="-122"/>
                  <a:cs typeface="微软雅黑" panose="020B0503020204020204" pitchFamily="34" charset="-122"/>
                  <a:sym typeface="+mn-ea"/>
                </a:rPr>
                <a:t>为深入贯彻落实党中央、国务院关于加快建立多主体供给、多渠道保障、租购并举住房制度的决策部署，加快建立深圳市深汕特别合作区</a:t>
              </a:r>
              <a:r>
                <a:rPr sz="2000" dirty="0">
                  <a:uFillTx/>
                  <a:latin typeface="楷体" panose="02010609060101010101" charset="-122"/>
                  <a:ea typeface="楷体" panose="02010609060101010101" charset="-122"/>
                  <a:sym typeface="+mn-ea"/>
                </a:rPr>
                <a:t>（以下简称合作区）</a:t>
              </a:r>
              <a:r>
                <a:rPr sz="2000" spc="150" dirty="0">
                  <a:latin typeface="楷体" panose="02010609060101010101" charset="-122"/>
                  <a:ea typeface="楷体" panose="02010609060101010101" charset="-122"/>
                  <a:cs typeface="微软雅黑" panose="020B0503020204020204" pitchFamily="34" charset="-122"/>
                  <a:sym typeface="+mn-ea"/>
                </a:rPr>
                <a:t>公共租赁住房制度，完善合作区住房保障体系，根据</a:t>
              </a:r>
              <a:r>
                <a:rPr lang="zh-CN" sz="2000" spc="150" dirty="0">
                  <a:latin typeface="楷体" panose="02010609060101010101" charset="-122"/>
                  <a:ea typeface="楷体" panose="02010609060101010101" charset="-122"/>
                  <a:cs typeface="微软雅黑" panose="020B0503020204020204" pitchFamily="34" charset="-122"/>
                  <a:sym typeface="+mn-ea"/>
                </a:rPr>
                <a:t>国家、省、市相关政策</a:t>
              </a:r>
              <a:r>
                <a:rPr sz="2000" spc="150" dirty="0">
                  <a:latin typeface="楷体" panose="02010609060101010101" charset="-122"/>
                  <a:ea typeface="楷体" panose="02010609060101010101" charset="-122"/>
                  <a:cs typeface="微软雅黑" panose="020B0503020204020204" pitchFamily="34" charset="-122"/>
                  <a:sym typeface="+mn-ea"/>
                </a:rPr>
                <a:t>要求，结合</a:t>
              </a:r>
              <a:r>
                <a:rPr lang="zh-CN" sz="2000" spc="150" dirty="0">
                  <a:latin typeface="楷体" panose="02010609060101010101" charset="-122"/>
                  <a:ea typeface="楷体" panose="02010609060101010101" charset="-122"/>
                  <a:cs typeface="微软雅黑" panose="020B0503020204020204" pitchFamily="34" charset="-122"/>
                  <a:sym typeface="+mn-ea"/>
                </a:rPr>
                <a:t>区情</a:t>
              </a:r>
              <a:r>
                <a:rPr sz="2000" spc="150" dirty="0">
                  <a:latin typeface="楷体" panose="02010609060101010101" charset="-122"/>
                  <a:ea typeface="楷体" panose="02010609060101010101" charset="-122"/>
                  <a:cs typeface="微软雅黑" panose="020B0503020204020204" pitchFamily="34" charset="-122"/>
                  <a:sym typeface="+mn-ea"/>
                </a:rPr>
                <a:t>实际，</a:t>
              </a:r>
              <a:r>
                <a:rPr lang="zh-CN" sz="2000" spc="150" dirty="0">
                  <a:latin typeface="楷体" panose="02010609060101010101" charset="-122"/>
                  <a:ea typeface="楷体" panose="02010609060101010101" charset="-122"/>
                  <a:cs typeface="微软雅黑" panose="020B0503020204020204" pitchFamily="34" charset="-122"/>
                  <a:sym typeface="+mn-ea"/>
                </a:rPr>
                <a:t>我区制定</a:t>
              </a:r>
              <a:r>
                <a:rPr sz="2000" spc="150" dirty="0">
                  <a:latin typeface="楷体" panose="02010609060101010101" charset="-122"/>
                  <a:ea typeface="楷体" panose="02010609060101010101" charset="-122"/>
                  <a:cs typeface="微软雅黑" panose="020B0503020204020204" pitchFamily="34" charset="-122"/>
                  <a:sym typeface="+mn-ea"/>
                </a:rPr>
                <a:t>了《深圳市深汕特别合作区公共租赁住房建设和管理暂行办法》</a:t>
              </a:r>
              <a:r>
                <a:rPr sz="2000" dirty="0">
                  <a:uFillTx/>
                  <a:latin typeface="楷体" panose="02010609060101010101" charset="-122"/>
                  <a:ea typeface="楷体" panose="02010609060101010101" charset="-122"/>
                  <a:sym typeface="+mn-ea"/>
                </a:rPr>
                <a:t>（以下简称</a:t>
              </a:r>
              <a:r>
                <a:rPr lang="zh-CN" sz="2000" dirty="0">
                  <a:uFillTx/>
                  <a:latin typeface="楷体" panose="02010609060101010101" charset="-122"/>
                  <a:ea typeface="楷体" panose="02010609060101010101" charset="-122"/>
                  <a:sym typeface="+mn-ea"/>
                </a:rPr>
                <a:t>《公共租赁住房办法》</a:t>
              </a:r>
              <a:r>
                <a:rPr sz="2000" dirty="0">
                  <a:uFillTx/>
                  <a:latin typeface="楷体" panose="02010609060101010101" charset="-122"/>
                  <a:ea typeface="楷体" panose="02010609060101010101" charset="-122"/>
                  <a:sym typeface="+mn-ea"/>
                </a:rPr>
                <a:t>）</a:t>
              </a:r>
              <a:r>
                <a:rPr lang="zh-CN" sz="2000" spc="150" dirty="0">
                  <a:latin typeface="楷体" panose="02010609060101010101" charset="-122"/>
                  <a:ea typeface="楷体" panose="02010609060101010101" charset="-122"/>
                  <a:cs typeface="微软雅黑" panose="020B0503020204020204" pitchFamily="34" charset="-122"/>
                  <a:sym typeface="+mn-ea"/>
                </a:rPr>
                <a:t>，</a:t>
              </a:r>
              <a:r>
                <a:rPr sz="2000" dirty="0">
                  <a:uFillTx/>
                  <a:latin typeface="楷体" panose="02010609060101010101" charset="-122"/>
                  <a:ea typeface="楷体" panose="02010609060101010101" charset="-122"/>
                  <a:sym typeface="+mn-ea"/>
                </a:rPr>
                <a:t>规范</a:t>
              </a:r>
              <a:r>
                <a:rPr lang="zh-CN" sz="2000" dirty="0">
                  <a:uFillTx/>
                  <a:latin typeface="楷体" panose="02010609060101010101" charset="-122"/>
                  <a:ea typeface="楷体" panose="02010609060101010101" charset="-122"/>
                  <a:sym typeface="+mn-ea"/>
                </a:rPr>
                <a:t>公共</a:t>
              </a:r>
              <a:r>
                <a:rPr sz="2000" dirty="0">
                  <a:uFillTx/>
                  <a:latin typeface="楷体" panose="02010609060101010101" charset="-122"/>
                  <a:ea typeface="楷体" panose="02010609060101010101" charset="-122"/>
                  <a:sym typeface="+mn-ea"/>
                </a:rPr>
                <a:t>租赁住房</a:t>
              </a:r>
              <a:r>
                <a:rPr lang="zh-CN" sz="2000" dirty="0">
                  <a:uFillTx/>
                  <a:latin typeface="楷体" panose="02010609060101010101" charset="-122"/>
                  <a:ea typeface="楷体" panose="02010609060101010101" charset="-122"/>
                  <a:sym typeface="+mn-ea"/>
                </a:rPr>
                <a:t>建设筹集、供应分配</a:t>
              </a:r>
              <a:r>
                <a:rPr sz="2000" dirty="0">
                  <a:uFillTx/>
                  <a:latin typeface="楷体" panose="02010609060101010101" charset="-122"/>
                  <a:ea typeface="楷体" panose="02010609060101010101" charset="-122"/>
                  <a:sym typeface="+mn-ea"/>
                </a:rPr>
                <a:t>、监督管理等活动。</a:t>
              </a:r>
              <a:endParaRPr lang="zh-CN" sz="2000" spc="150" dirty="0">
                <a:latin typeface="楷体" panose="02010609060101010101" charset="-122"/>
                <a:ea typeface="楷体" panose="02010609060101010101" charset="-122"/>
                <a:cs typeface="微软雅黑" panose="020B0503020204020204" pitchFamily="34" charset="-122"/>
                <a:sym typeface="+mn-ea"/>
              </a:endParaRPr>
            </a:p>
          </p:txBody>
        </p:sp>
      </p:grpSp>
      <p:pic>
        <p:nvPicPr>
          <p:cNvPr id="6" name="图片 5" descr="临邦里2"/>
          <p:cNvPicPr>
            <a:picLocks noChangeAspect="true"/>
          </p:cNvPicPr>
          <p:nvPr/>
        </p:nvPicPr>
        <p:blipFill>
          <a:blip r:embed="rId1"/>
          <a:stretch>
            <a:fillRect/>
          </a:stretch>
        </p:blipFill>
        <p:spPr>
          <a:xfrm>
            <a:off x="5360670" y="1524000"/>
            <a:ext cx="6400165" cy="4117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true">
            <a:spLocks noGrp="true"/>
          </p:cNvSpPr>
          <p:nvPr>
            <p:ph type="title"/>
          </p:nvPr>
        </p:nvSpPr>
        <p:spPr>
          <a:xfrm>
            <a:off x="669290" y="362584"/>
            <a:ext cx="11141710" cy="442595"/>
          </a:xfrm>
          <a:prstGeom prst="rect">
            <a:avLst/>
          </a:prstGeom>
        </p:spPr>
        <p:txBody>
          <a:bodyPr vert="horz" wrap="square" lIns="0" tIns="12065" rIns="0" bIns="0" rtlCol="0">
            <a:spAutoFit/>
          </a:bodyPr>
          <a:lstStyle/>
          <a:p>
            <a:pPr marL="12700">
              <a:lnSpc>
                <a:spcPct val="100000"/>
              </a:lnSpc>
              <a:spcBef>
                <a:spcPts val="95"/>
              </a:spcBef>
            </a:pPr>
            <a:r>
              <a:rPr lang="zh-CN" altLang="en-US" sz="2800" dirty="0">
                <a:solidFill>
                  <a:srgbClr val="4471C4"/>
                </a:solidFill>
                <a:latin typeface="黑体" panose="02010609060101010101" charset="-122"/>
                <a:ea typeface="黑体" panose="02010609060101010101" charset="-122"/>
                <a:cs typeface="黑体" panose="02010609060101010101" charset="-122"/>
              </a:rPr>
              <a:t>二、《公共租赁住房办法》的适用范围</a:t>
            </a:r>
            <a:endParaRPr lang="zh-CN" altLang="en-US" sz="2800" dirty="0">
              <a:solidFill>
                <a:srgbClr val="4471C4"/>
              </a:solidFill>
              <a:latin typeface="黑体" panose="02010609060101010101" charset="-122"/>
              <a:ea typeface="黑体" panose="02010609060101010101" charset="-122"/>
              <a:cs typeface="黑体" panose="02010609060101010101" charset="-122"/>
            </a:endParaRPr>
          </a:p>
        </p:txBody>
      </p:sp>
      <p:sp>
        <p:nvSpPr>
          <p:cNvPr id="5" name="object 5"/>
          <p:cNvSpPr txBox="true">
            <a:spLocks noGrp="true"/>
          </p:cNvSpPr>
          <p:nvPr>
            <p:ph type="sldNum" sz="quarter" idx="7"/>
          </p:nvPr>
        </p:nvSpPr>
        <p:spPr>
          <a:prstGeom prst="rect">
            <a:avLst/>
          </a:prstGeom>
        </p:spPr>
        <p:txBody>
          <a:bodyPr vert="horz" wrap="square" lIns="0" tIns="0" rIns="0" bIns="0" rtlCol="0">
            <a:spAutoFit/>
          </a:bodyPr>
          <a:lstStyle/>
          <a:p>
            <a:pPr marL="182245">
              <a:lnSpc>
                <a:spcPts val="1410"/>
              </a:lnSpc>
            </a:pPr>
            <a:fld id="{81D60167-4931-47E6-BA6A-407CBD079E47}" type="slidenum">
              <a:rPr dirty="0"/>
            </a:fld>
            <a:endParaRPr dirty="0"/>
          </a:p>
        </p:txBody>
      </p:sp>
      <p:sp>
        <p:nvSpPr>
          <p:cNvPr id="10" name="object 3"/>
          <p:cNvSpPr/>
          <p:nvPr/>
        </p:nvSpPr>
        <p:spPr>
          <a:xfrm>
            <a:off x="770255" y="1058545"/>
            <a:ext cx="10356215" cy="1605280"/>
          </a:xfrm>
          <a:custGeom>
            <a:avLst/>
            <a:gdLst/>
            <a:ahLst/>
            <a:cxnLst/>
            <a:rect l="l" t="t" r="r" b="b"/>
            <a:pathLst>
              <a:path w="11102340" h="4738370">
                <a:moveTo>
                  <a:pt x="0" y="0"/>
                </a:moveTo>
                <a:lnTo>
                  <a:pt x="11102340" y="0"/>
                </a:lnTo>
                <a:lnTo>
                  <a:pt x="11102340" y="4738116"/>
                </a:lnTo>
                <a:lnTo>
                  <a:pt x="0" y="4738116"/>
                </a:lnTo>
                <a:lnTo>
                  <a:pt x="0" y="0"/>
                </a:lnTo>
                <a:close/>
              </a:path>
            </a:pathLst>
          </a:custGeom>
          <a:solidFill>
            <a:srgbClr val="F1F1F1"/>
          </a:solidFill>
        </p:spPr>
        <p:txBody>
          <a:bodyPr wrap="square" lIns="0" tIns="0" rIns="0" bIns="0" rtlCol="0"/>
          <a:lstStyle/>
          <a:p/>
        </p:txBody>
      </p:sp>
      <p:sp>
        <p:nvSpPr>
          <p:cNvPr id="11" name="object 4"/>
          <p:cNvSpPr txBox="true"/>
          <p:nvPr/>
        </p:nvSpPr>
        <p:spPr>
          <a:xfrm>
            <a:off x="897890" y="1177925"/>
            <a:ext cx="10025380" cy="1366520"/>
          </a:xfrm>
          <a:prstGeom prst="rect">
            <a:avLst/>
          </a:prstGeom>
        </p:spPr>
        <p:txBody>
          <a:bodyPr vert="horz" wrap="square" lIns="0" tIns="12700" rIns="0" bIns="0" rtlCol="0">
            <a:spAutoFit/>
          </a:bodyPr>
          <a:lstStyle/>
          <a:p>
            <a:pPr marL="0" indent="457200" algn="just">
              <a:lnSpc>
                <a:spcPct val="110000"/>
              </a:lnSpc>
              <a:buClrTx/>
              <a:buSzTx/>
              <a:buFontTx/>
              <a:buNone/>
            </a:pPr>
            <a:r>
              <a:rPr lang="zh-CN" sz="2000" dirty="0">
                <a:uFillTx/>
                <a:latin typeface="楷体" panose="02010609060101010101" charset="-122"/>
                <a:ea typeface="楷体" panose="02010609060101010101" charset="-122"/>
                <a:sym typeface="+mn-ea"/>
              </a:rPr>
              <a:t>《公共租赁住房办法》</a:t>
            </a:r>
            <a:r>
              <a:rPr sz="2000" dirty="0">
                <a:uFillTx/>
                <a:latin typeface="楷体" panose="02010609060101010101" charset="-122"/>
                <a:ea typeface="楷体" panose="02010609060101010101" charset="-122"/>
                <a:sym typeface="+mn-ea"/>
              </a:rPr>
              <a:t>适用于合作区内公共租赁住房的建设筹集、供应分配、监督管理等活动。</a:t>
            </a:r>
            <a:r>
              <a:rPr lang="zh-CN" sz="2000" dirty="0">
                <a:uFillTx/>
                <a:latin typeface="楷体" panose="02010609060101010101" charset="-122"/>
                <a:ea typeface="楷体" panose="02010609060101010101" charset="-122"/>
                <a:sym typeface="+mn-ea"/>
              </a:rPr>
              <a:t>《公共租赁住房办法》</a:t>
            </a:r>
            <a:r>
              <a:rPr sz="2000" dirty="0">
                <a:uFillTx/>
                <a:latin typeface="楷体" panose="02010609060101010101" charset="-122"/>
                <a:ea typeface="楷体" panose="02010609060101010101" charset="-122"/>
                <a:sym typeface="+mn-ea"/>
              </a:rPr>
              <a:t>所称公共租赁住房，是指以限定建设标准和租金水平，面向符合条件的合作区住房困难户籍居民和为社会提供基本公共服务的相关行业人员以及重点发展产业的住房困难人员出租的住房。</a:t>
            </a:r>
            <a:endParaRPr sz="2000" dirty="0">
              <a:uFillTx/>
              <a:latin typeface="楷体" panose="02010609060101010101" charset="-122"/>
              <a:ea typeface="楷体" panose="02010609060101010101" charset="-122"/>
              <a:sym typeface="+mn-ea"/>
            </a:endParaRPr>
          </a:p>
        </p:txBody>
      </p:sp>
      <p:pic>
        <p:nvPicPr>
          <p:cNvPr id="3" name="图片 2" descr="临安里1"/>
          <p:cNvPicPr>
            <a:picLocks noChangeAspect="true"/>
          </p:cNvPicPr>
          <p:nvPr/>
        </p:nvPicPr>
        <p:blipFill>
          <a:blip r:embed="rId1"/>
          <a:stretch>
            <a:fillRect/>
          </a:stretch>
        </p:blipFill>
        <p:spPr>
          <a:xfrm>
            <a:off x="2479675" y="2740025"/>
            <a:ext cx="6991350" cy="39001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true">
            <a:spLocks noGrp="true"/>
          </p:cNvSpPr>
          <p:nvPr>
            <p:ph type="title"/>
          </p:nvPr>
        </p:nvSpPr>
        <p:spPr>
          <a:xfrm>
            <a:off x="669290" y="362584"/>
            <a:ext cx="11141710" cy="442595"/>
          </a:xfrm>
          <a:prstGeom prst="rect">
            <a:avLst/>
          </a:prstGeom>
        </p:spPr>
        <p:txBody>
          <a:bodyPr vert="horz" wrap="square" lIns="0" tIns="12065" rIns="0" bIns="0" rtlCol="0">
            <a:spAutoFit/>
          </a:bodyPr>
          <a:lstStyle/>
          <a:p>
            <a:pPr marL="12700">
              <a:lnSpc>
                <a:spcPct val="100000"/>
              </a:lnSpc>
              <a:spcBef>
                <a:spcPts val="95"/>
              </a:spcBef>
            </a:pPr>
            <a:r>
              <a:rPr lang="zh-CN" altLang="en-US" sz="2800" dirty="0">
                <a:solidFill>
                  <a:srgbClr val="4471C4"/>
                </a:solidFill>
                <a:latin typeface="黑体" panose="02010609060101010101" charset="-122"/>
                <a:ea typeface="黑体" panose="02010609060101010101" charset="-122"/>
                <a:cs typeface="黑体" panose="02010609060101010101" charset="-122"/>
              </a:rPr>
              <a:t>三、《公共租赁住房办法》的主要内容</a:t>
            </a:r>
            <a:endParaRPr lang="zh-CN" altLang="en-US" sz="2800" dirty="0">
              <a:solidFill>
                <a:srgbClr val="4471C4"/>
              </a:solidFill>
              <a:latin typeface="黑体" panose="02010609060101010101" charset="-122"/>
              <a:ea typeface="黑体" panose="02010609060101010101" charset="-122"/>
              <a:cs typeface="黑体" panose="02010609060101010101" charset="-122"/>
            </a:endParaRPr>
          </a:p>
        </p:txBody>
      </p:sp>
      <p:sp>
        <p:nvSpPr>
          <p:cNvPr id="5" name="object 5"/>
          <p:cNvSpPr txBox="true">
            <a:spLocks noGrp="true"/>
          </p:cNvSpPr>
          <p:nvPr>
            <p:ph type="sldNum" sz="quarter" idx="7"/>
          </p:nvPr>
        </p:nvSpPr>
        <p:spPr>
          <a:prstGeom prst="rect">
            <a:avLst/>
          </a:prstGeom>
        </p:spPr>
        <p:txBody>
          <a:bodyPr vert="horz" wrap="square" lIns="0" tIns="0" rIns="0" bIns="0" rtlCol="0">
            <a:spAutoFit/>
          </a:bodyPr>
          <a:lstStyle/>
          <a:p>
            <a:pPr marL="182245">
              <a:lnSpc>
                <a:spcPts val="1410"/>
              </a:lnSpc>
            </a:pPr>
            <a:fld id="{81D60167-4931-47E6-BA6A-407CBD079E47}" type="slidenum">
              <a:rPr dirty="0"/>
            </a:fld>
            <a:endParaRPr dirty="0"/>
          </a:p>
        </p:txBody>
      </p:sp>
      <p:sp>
        <p:nvSpPr>
          <p:cNvPr id="10" name="object 3"/>
          <p:cNvSpPr/>
          <p:nvPr/>
        </p:nvSpPr>
        <p:spPr>
          <a:xfrm>
            <a:off x="609600" y="2061210"/>
            <a:ext cx="5107940" cy="3521075"/>
          </a:xfrm>
          <a:custGeom>
            <a:avLst/>
            <a:gdLst/>
            <a:ahLst/>
            <a:cxnLst/>
            <a:rect l="l" t="t" r="r" b="b"/>
            <a:pathLst>
              <a:path w="11102340" h="4738370">
                <a:moveTo>
                  <a:pt x="0" y="0"/>
                </a:moveTo>
                <a:lnTo>
                  <a:pt x="11102340" y="0"/>
                </a:lnTo>
                <a:lnTo>
                  <a:pt x="11102340" y="4738116"/>
                </a:lnTo>
                <a:lnTo>
                  <a:pt x="0" y="4738116"/>
                </a:lnTo>
                <a:lnTo>
                  <a:pt x="0" y="0"/>
                </a:lnTo>
                <a:close/>
              </a:path>
            </a:pathLst>
          </a:custGeom>
          <a:solidFill>
            <a:srgbClr val="F1F1F1"/>
          </a:solidFill>
        </p:spPr>
        <p:txBody>
          <a:bodyPr wrap="square" lIns="0" tIns="0" rIns="0" bIns="0" rtlCol="0"/>
          <a:lstStyle/>
          <a:p>
            <a:pPr indent="0" fontAlgn="auto">
              <a:lnSpc>
                <a:spcPct val="130000"/>
              </a:lnSpc>
            </a:pPr>
          </a:p>
        </p:txBody>
      </p:sp>
      <p:sp>
        <p:nvSpPr>
          <p:cNvPr id="11" name="object 4"/>
          <p:cNvSpPr txBox="true"/>
          <p:nvPr/>
        </p:nvSpPr>
        <p:spPr>
          <a:xfrm>
            <a:off x="808990" y="2137410"/>
            <a:ext cx="4708525" cy="3367405"/>
          </a:xfrm>
          <a:prstGeom prst="rect">
            <a:avLst/>
          </a:prstGeom>
        </p:spPr>
        <p:txBody>
          <a:bodyPr vert="horz" wrap="square" lIns="0" tIns="12700" rIns="0" bIns="0" rtlCol="0">
            <a:spAutoFit/>
          </a:bodyPr>
          <a:lstStyle/>
          <a:p>
            <a:pPr indent="457200" algn="just" fontAlgn="auto">
              <a:lnSpc>
                <a:spcPct val="130000"/>
              </a:lnSpc>
              <a:spcAft>
                <a:spcPts val="600"/>
              </a:spcAft>
              <a:buNone/>
            </a:pPr>
            <a:r>
              <a:rPr lang="en-US" sz="2000" spc="150" dirty="0">
                <a:latin typeface="楷体" panose="02010609060101010101" charset="-122"/>
                <a:ea typeface="楷体" panose="02010609060101010101" charset="-122"/>
                <a:cs typeface="微软雅黑" panose="020B0503020204020204" pitchFamily="34" charset="-122"/>
                <a:sym typeface="+mn-ea"/>
              </a:rPr>
              <a:t> 公共租赁住房分配实行面向个人配租和定向配租相结合的制度。</a:t>
            </a:r>
            <a:endParaRPr lang="en-US" sz="2000" spc="150" dirty="0">
              <a:latin typeface="楷体" panose="02010609060101010101" charset="-122"/>
              <a:ea typeface="楷体" panose="02010609060101010101" charset="-122"/>
              <a:cs typeface="微软雅黑" panose="020B0503020204020204" pitchFamily="34" charset="-122"/>
              <a:sym typeface="+mn-ea"/>
            </a:endParaRPr>
          </a:p>
          <a:p>
            <a:pPr indent="457200" algn="just" fontAlgn="auto">
              <a:lnSpc>
                <a:spcPct val="130000"/>
              </a:lnSpc>
              <a:spcAft>
                <a:spcPts val="600"/>
              </a:spcAft>
              <a:buNone/>
            </a:pPr>
            <a:r>
              <a:rPr lang="en-US" sz="2000" b="1" spc="150" dirty="0">
                <a:latin typeface="楷体" panose="02010609060101010101" charset="-122"/>
                <a:ea typeface="楷体" panose="02010609060101010101" charset="-122"/>
                <a:cs typeface="微软雅黑" panose="020B0503020204020204" pitchFamily="34" charset="-122"/>
                <a:sym typeface="+mn-ea"/>
              </a:rPr>
              <a:t> </a:t>
            </a:r>
            <a:r>
              <a:rPr sz="2000" b="1" spc="150" dirty="0">
                <a:latin typeface="楷体" panose="02010609060101010101" charset="-122"/>
                <a:ea typeface="楷体" panose="02010609060101010101" charset="-122"/>
                <a:cs typeface="微软雅黑" panose="020B0503020204020204" pitchFamily="34" charset="-122"/>
                <a:sym typeface="+mn-ea"/>
              </a:rPr>
              <a:t>1.</a:t>
            </a:r>
            <a:r>
              <a:rPr lang="en-US" sz="2000" spc="150" dirty="0">
                <a:latin typeface="楷体" panose="02010609060101010101" charset="-122"/>
                <a:ea typeface="楷体" panose="02010609060101010101" charset="-122"/>
                <a:cs typeface="微软雅黑" panose="020B0503020204020204" pitchFamily="34" charset="-122"/>
                <a:sym typeface="+mn-ea"/>
              </a:rPr>
              <a:t>面向个人配租的，由家庭或者单身居民提出申请</a:t>
            </a:r>
            <a:r>
              <a:rPr lang="zh-CN" sz="2000" spc="150" dirty="0">
                <a:latin typeface="楷体" panose="02010609060101010101" charset="-122"/>
                <a:ea typeface="楷体" panose="02010609060101010101" charset="-122"/>
                <a:cs typeface="微软雅黑" panose="020B0503020204020204" pitchFamily="34" charset="-122"/>
                <a:sym typeface="+mn-ea"/>
              </a:rPr>
              <a:t>。</a:t>
            </a:r>
            <a:endParaRPr sz="2000" spc="150" dirty="0">
              <a:latin typeface="楷体" panose="02010609060101010101" charset="-122"/>
              <a:ea typeface="楷体" panose="02010609060101010101" charset="-122"/>
              <a:cs typeface="微软雅黑" panose="020B0503020204020204" pitchFamily="34" charset="-122"/>
              <a:sym typeface="+mn-ea"/>
            </a:endParaRPr>
          </a:p>
          <a:p>
            <a:pPr marL="0" indent="457200" algn="just" fontAlgn="auto">
              <a:lnSpc>
                <a:spcPct val="130000"/>
              </a:lnSpc>
              <a:spcAft>
                <a:spcPts val="600"/>
              </a:spcAft>
              <a:buNone/>
            </a:pPr>
            <a:r>
              <a:rPr lang="en-US" sz="2000" spc="150" dirty="0">
                <a:latin typeface="楷体" panose="02010609060101010101" charset="-122"/>
                <a:ea typeface="楷体" panose="02010609060101010101" charset="-122"/>
                <a:cs typeface="微软雅黑" panose="020B0503020204020204" pitchFamily="34" charset="-122"/>
                <a:sym typeface="+mn-ea"/>
              </a:rPr>
              <a:t> </a:t>
            </a:r>
            <a:r>
              <a:rPr sz="2000" b="1" spc="150" dirty="0">
                <a:latin typeface="楷体" panose="02010609060101010101" charset="-122"/>
                <a:ea typeface="楷体" panose="02010609060101010101" charset="-122"/>
                <a:cs typeface="微软雅黑" panose="020B0503020204020204" pitchFamily="34" charset="-122"/>
                <a:sym typeface="+mn-ea"/>
              </a:rPr>
              <a:t>2.</a:t>
            </a:r>
            <a:r>
              <a:rPr lang="zh-CN" sz="2000" spc="150" dirty="0">
                <a:latin typeface="楷体" panose="02010609060101010101" charset="-122"/>
                <a:ea typeface="楷体" panose="02010609060101010101" charset="-122"/>
                <a:cs typeface="微软雅黑" panose="020B0503020204020204" pitchFamily="34" charset="-122"/>
                <a:sym typeface="+mn-ea"/>
              </a:rPr>
              <a:t>面向</a:t>
            </a:r>
            <a:r>
              <a:rPr sz="2000" spc="150" dirty="0">
                <a:latin typeface="楷体" panose="02010609060101010101" charset="-122"/>
                <a:ea typeface="楷体" panose="02010609060101010101" charset="-122"/>
                <a:cs typeface="微软雅黑" panose="020B0503020204020204" pitchFamily="34" charset="-122"/>
                <a:sym typeface="+mn-ea"/>
              </a:rPr>
              <a:t>基本公共服务行业以及合作区重点发展产业职工实行定向配租，由用人单位提出申请，并按规定安排给符合条件的职工入住。</a:t>
            </a:r>
            <a:endParaRPr sz="2000" spc="150" dirty="0">
              <a:latin typeface="楷体" panose="02010609060101010101" charset="-122"/>
              <a:ea typeface="楷体" panose="02010609060101010101" charset="-122"/>
              <a:cs typeface="微软雅黑" panose="020B0503020204020204" pitchFamily="34" charset="-122"/>
              <a:sym typeface="+mn-ea"/>
            </a:endParaRPr>
          </a:p>
        </p:txBody>
      </p:sp>
      <p:pic>
        <p:nvPicPr>
          <p:cNvPr id="9" name="图片 8" descr="临邦里1"/>
          <p:cNvPicPr>
            <a:picLocks noChangeAspect="true"/>
          </p:cNvPicPr>
          <p:nvPr/>
        </p:nvPicPr>
        <p:blipFill>
          <a:blip r:embed="rId1"/>
          <a:stretch>
            <a:fillRect/>
          </a:stretch>
        </p:blipFill>
        <p:spPr>
          <a:xfrm>
            <a:off x="5830570" y="2061210"/>
            <a:ext cx="5633085" cy="3521075"/>
          </a:xfrm>
          <a:prstGeom prst="rect">
            <a:avLst/>
          </a:prstGeom>
        </p:spPr>
      </p:pic>
      <p:sp>
        <p:nvSpPr>
          <p:cNvPr id="3" name="文本框 2"/>
          <p:cNvSpPr txBox="true"/>
          <p:nvPr/>
        </p:nvSpPr>
        <p:spPr>
          <a:xfrm>
            <a:off x="4006850" y="1202690"/>
            <a:ext cx="3621405" cy="460375"/>
          </a:xfrm>
          <a:prstGeom prst="rect">
            <a:avLst/>
          </a:prstGeom>
          <a:solidFill>
            <a:schemeClr val="bg1"/>
          </a:solidFill>
          <a:ln w="19050"/>
        </p:spPr>
        <p:style>
          <a:lnRef idx="2">
            <a:schemeClr val="accent1"/>
          </a:lnRef>
          <a:fillRef idx="2">
            <a:schemeClr val="accent1"/>
          </a:fillRef>
          <a:effectRef idx="0">
            <a:srgbClr val="FFFFFF"/>
          </a:effectRef>
          <a:fontRef idx="minor">
            <a:schemeClr val="lt1"/>
          </a:fontRef>
        </p:style>
        <p:txBody>
          <a:bodyPr wrap="square" rtlCol="0" anchor="t">
            <a:spAutoFit/>
          </a:bodyPr>
          <a:p>
            <a:pPr algn="ctr"/>
            <a:r>
              <a:rPr lang="zh-CN" altLang="en-US" sz="2400" dirty="0">
                <a:solidFill>
                  <a:srgbClr val="4471C4"/>
                </a:solidFill>
                <a:latin typeface="黑体" panose="02010609060101010101" charset="-122"/>
                <a:ea typeface="黑体" panose="02010609060101010101" charset="-122"/>
                <a:cs typeface="黑体" panose="02010609060101010101" charset="-122"/>
                <a:sym typeface="+mn-ea"/>
              </a:rPr>
              <a:t>公共租赁住房的配租方式</a:t>
            </a:r>
            <a:endParaRPr lang="zh-CN" altLang="en-US" sz="2400" dirty="0">
              <a:solidFill>
                <a:srgbClr val="4471C4"/>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true">
            <a:spLocks noGrp="true"/>
          </p:cNvSpPr>
          <p:nvPr>
            <p:ph type="title"/>
          </p:nvPr>
        </p:nvSpPr>
        <p:spPr>
          <a:xfrm>
            <a:off x="669290" y="362584"/>
            <a:ext cx="11141710" cy="442595"/>
          </a:xfrm>
          <a:prstGeom prst="rect">
            <a:avLst/>
          </a:prstGeom>
        </p:spPr>
        <p:txBody>
          <a:bodyPr vert="horz" wrap="square" lIns="0" tIns="12065" rIns="0" bIns="0" rtlCol="0">
            <a:spAutoFit/>
          </a:bodyPr>
          <a:lstStyle/>
          <a:p>
            <a:pPr marL="12700">
              <a:lnSpc>
                <a:spcPct val="100000"/>
              </a:lnSpc>
              <a:spcBef>
                <a:spcPts val="95"/>
              </a:spcBef>
            </a:pPr>
            <a:r>
              <a:rPr lang="zh-CN" altLang="en-US" sz="2800" dirty="0">
                <a:solidFill>
                  <a:srgbClr val="4471C4"/>
                </a:solidFill>
                <a:latin typeface="黑体" panose="02010609060101010101" charset="-122"/>
                <a:ea typeface="黑体" panose="02010609060101010101" charset="-122"/>
                <a:cs typeface="黑体" panose="02010609060101010101" charset="-122"/>
              </a:rPr>
              <a:t>三、《公共租赁住房办法》的主要内容</a:t>
            </a:r>
            <a:endParaRPr lang="zh-CN" altLang="en-US" sz="2800" dirty="0">
              <a:solidFill>
                <a:srgbClr val="4471C4"/>
              </a:solidFill>
              <a:latin typeface="黑体" panose="02010609060101010101" charset="-122"/>
              <a:ea typeface="黑体" panose="02010609060101010101" charset="-122"/>
              <a:cs typeface="黑体" panose="02010609060101010101" charset="-122"/>
            </a:endParaRPr>
          </a:p>
        </p:txBody>
      </p:sp>
      <p:sp>
        <p:nvSpPr>
          <p:cNvPr id="5" name="object 5"/>
          <p:cNvSpPr txBox="true">
            <a:spLocks noGrp="true"/>
          </p:cNvSpPr>
          <p:nvPr>
            <p:ph type="sldNum" sz="quarter" idx="7"/>
          </p:nvPr>
        </p:nvSpPr>
        <p:spPr>
          <a:prstGeom prst="rect">
            <a:avLst/>
          </a:prstGeom>
        </p:spPr>
        <p:txBody>
          <a:bodyPr vert="horz" wrap="square" lIns="0" tIns="0" rIns="0" bIns="0" rtlCol="0">
            <a:spAutoFit/>
          </a:bodyPr>
          <a:lstStyle/>
          <a:p>
            <a:pPr marL="182245">
              <a:lnSpc>
                <a:spcPts val="1410"/>
              </a:lnSpc>
            </a:pPr>
            <a:fld id="{81D60167-4931-47E6-BA6A-407CBD079E47}" type="slidenum">
              <a:rPr dirty="0"/>
            </a:fld>
            <a:endParaRPr dirty="0"/>
          </a:p>
        </p:txBody>
      </p:sp>
      <p:grpSp>
        <p:nvGrpSpPr>
          <p:cNvPr id="4" name="组合 3"/>
          <p:cNvGrpSpPr/>
          <p:nvPr/>
        </p:nvGrpSpPr>
        <p:grpSpPr>
          <a:xfrm>
            <a:off x="154940" y="1711960"/>
            <a:ext cx="5687695" cy="5010150"/>
            <a:chOff x="1985" y="2850"/>
            <a:chExt cx="8957" cy="7890"/>
          </a:xfrm>
        </p:grpSpPr>
        <p:sp>
          <p:nvSpPr>
            <p:cNvPr id="10" name="object 3"/>
            <p:cNvSpPr/>
            <p:nvPr/>
          </p:nvSpPr>
          <p:spPr>
            <a:xfrm>
              <a:off x="1985" y="2958"/>
              <a:ext cx="8957" cy="7782"/>
            </a:xfrm>
            <a:custGeom>
              <a:avLst/>
              <a:gdLst/>
              <a:ahLst/>
              <a:cxnLst/>
              <a:rect l="l" t="t" r="r" b="b"/>
              <a:pathLst>
                <a:path w="11102340" h="4738370">
                  <a:moveTo>
                    <a:pt x="0" y="0"/>
                  </a:moveTo>
                  <a:lnTo>
                    <a:pt x="11102340" y="0"/>
                  </a:lnTo>
                  <a:lnTo>
                    <a:pt x="11102340" y="4738116"/>
                  </a:lnTo>
                  <a:lnTo>
                    <a:pt x="0" y="4738116"/>
                  </a:lnTo>
                  <a:lnTo>
                    <a:pt x="0" y="0"/>
                  </a:lnTo>
                  <a:close/>
                </a:path>
              </a:pathLst>
            </a:custGeom>
            <a:solidFill>
              <a:srgbClr val="F1F1F1"/>
            </a:solidFill>
          </p:spPr>
          <p:txBody>
            <a:bodyPr wrap="square" lIns="0" tIns="0" rIns="0" bIns="0" rtlCol="0"/>
            <a:lstStyle/>
            <a:p>
              <a:pPr indent="0" fontAlgn="auto">
                <a:lnSpc>
                  <a:spcPct val="130000"/>
                </a:lnSpc>
              </a:pPr>
            </a:p>
          </p:txBody>
        </p:sp>
        <p:sp>
          <p:nvSpPr>
            <p:cNvPr id="11" name="object 4"/>
            <p:cNvSpPr txBox="true"/>
            <p:nvPr/>
          </p:nvSpPr>
          <p:spPr>
            <a:xfrm>
              <a:off x="2159" y="2850"/>
              <a:ext cx="8565" cy="7890"/>
            </a:xfrm>
            <a:prstGeom prst="rect">
              <a:avLst/>
            </a:prstGeom>
          </p:spPr>
          <p:txBody>
            <a:bodyPr vert="horz" wrap="square" lIns="0" tIns="12700" rIns="0" bIns="0" rtlCol="0">
              <a:spAutoFit/>
            </a:bodyPr>
            <a:lstStyle/>
            <a:p>
              <a:pPr indent="0" algn="just" fontAlgn="auto">
                <a:lnSpc>
                  <a:spcPct val="130000"/>
                </a:lnSpc>
                <a:spcAft>
                  <a:spcPts val="0"/>
                </a:spcAft>
                <a:buNone/>
              </a:pPr>
              <a:r>
                <a:rPr lang="zh-CN" altLang="en-US" sz="2800" b="1" spc="150" dirty="0">
                  <a:latin typeface="楷体" panose="02010609060101010101" charset="-122"/>
                  <a:ea typeface="楷体" panose="02010609060101010101" charset="-122"/>
                  <a:cs typeface="微软雅黑" panose="020B0503020204020204" pitchFamily="34" charset="-122"/>
                  <a:sym typeface="+mn-ea"/>
                </a:rPr>
                <a:t> </a:t>
              </a:r>
              <a:r>
                <a:rPr lang="en-US" altLang="zh-CN" sz="2800" b="1" spc="150" dirty="0">
                  <a:latin typeface="楷体" panose="02010609060101010101" charset="-122"/>
                  <a:ea typeface="楷体" panose="02010609060101010101" charset="-122"/>
                  <a:cs typeface="微软雅黑" panose="020B0503020204020204" pitchFamily="34" charset="-122"/>
                  <a:sym typeface="+mn-ea"/>
                </a:rPr>
                <a:t>  </a:t>
              </a:r>
              <a:r>
                <a:rPr lang="en-US" altLang="en-US" sz="2800" b="1" spc="150" dirty="0">
                  <a:latin typeface="楷体" panose="02010609060101010101" charset="-122"/>
                  <a:ea typeface="楷体" panose="02010609060101010101" charset="-122"/>
                  <a:cs typeface="微软雅黑" panose="020B0503020204020204" pitchFamily="34" charset="-122"/>
                  <a:sym typeface="+mn-ea"/>
                </a:rPr>
                <a:t>  </a:t>
              </a:r>
              <a:r>
                <a:rPr sz="2000" b="1" spc="150" dirty="0">
                  <a:latin typeface="楷体" panose="02010609060101010101" charset="-122"/>
                  <a:ea typeface="楷体" panose="02010609060101010101" charset="-122"/>
                  <a:cs typeface="微软雅黑" panose="020B0503020204020204" pitchFamily="34" charset="-122"/>
                  <a:sym typeface="+mn-ea"/>
                </a:rPr>
                <a:t>1.</a:t>
              </a:r>
              <a:r>
                <a:rPr lang="zh-CN" sz="2000" b="1" spc="150" dirty="0">
                  <a:latin typeface="楷体" panose="02010609060101010101" charset="-122"/>
                  <a:ea typeface="楷体" panose="02010609060101010101" charset="-122"/>
                  <a:cs typeface="微软雅黑" panose="020B0503020204020204" pitchFamily="34" charset="-122"/>
                  <a:sym typeface="+mn-ea"/>
                </a:rPr>
                <a:t>个人</a:t>
              </a:r>
              <a:r>
                <a:rPr lang="en-US" altLang="zh-CN" sz="2000" b="1" spc="150" dirty="0">
                  <a:latin typeface="楷体" panose="02010609060101010101" charset="-122"/>
                  <a:ea typeface="楷体" panose="02010609060101010101" charset="-122"/>
                  <a:cs typeface="微软雅黑" panose="020B0503020204020204" pitchFamily="34" charset="-122"/>
                  <a:sym typeface="+mn-ea"/>
                </a:rPr>
                <a:t>——</a:t>
              </a:r>
              <a:r>
                <a:rPr lang="zh-CN" altLang="en-US" sz="2000" spc="150" dirty="0">
                  <a:latin typeface="楷体" panose="02010609060101010101" charset="-122"/>
                  <a:ea typeface="楷体" panose="02010609060101010101" charset="-122"/>
                  <a:cs typeface="微软雅黑" panose="020B0503020204020204" pitchFamily="34" charset="-122"/>
                  <a:sym typeface="+mn-ea"/>
                </a:rPr>
                <a:t>合作区</a:t>
              </a:r>
              <a:r>
                <a:rPr sz="2000" spc="150" dirty="0">
                  <a:latin typeface="楷体" panose="02010609060101010101" charset="-122"/>
                  <a:ea typeface="楷体" panose="02010609060101010101" charset="-122"/>
                  <a:cs typeface="微软雅黑" panose="020B0503020204020204" pitchFamily="34" charset="-122"/>
                  <a:sym typeface="+mn-ea"/>
                </a:rPr>
                <a:t>住房困难</a:t>
              </a:r>
              <a:r>
                <a:rPr lang="zh-CN" sz="2000" spc="150" dirty="0">
                  <a:latin typeface="楷体" panose="02010609060101010101" charset="-122"/>
                  <a:ea typeface="楷体" panose="02010609060101010101" charset="-122"/>
                  <a:cs typeface="微软雅黑" panose="020B0503020204020204" pitchFamily="34" charset="-122"/>
                  <a:sym typeface="+mn-ea"/>
                </a:rPr>
                <a:t>户籍</a:t>
              </a:r>
              <a:r>
                <a:rPr sz="2000" spc="150" dirty="0">
                  <a:latin typeface="楷体" panose="02010609060101010101" charset="-122"/>
                  <a:ea typeface="楷体" panose="02010609060101010101" charset="-122"/>
                  <a:cs typeface="微软雅黑" panose="020B0503020204020204" pitchFamily="34" charset="-122"/>
                  <a:sym typeface="+mn-ea"/>
                </a:rPr>
                <a:t>居民</a:t>
              </a:r>
              <a:endParaRPr sz="2000" spc="150" dirty="0">
                <a:latin typeface="楷体" panose="02010609060101010101" charset="-122"/>
                <a:ea typeface="楷体" panose="02010609060101010101" charset="-122"/>
                <a:cs typeface="微软雅黑" panose="020B0503020204020204" pitchFamily="34" charset="-122"/>
                <a:sym typeface="+mn-ea"/>
              </a:endParaRPr>
            </a:p>
            <a:p>
              <a:pPr indent="0" algn="just" fontAlgn="auto">
                <a:lnSpc>
                  <a:spcPct val="130000"/>
                </a:lnSpc>
                <a:spcAft>
                  <a:spcPts val="0"/>
                </a:spcAft>
                <a:buNone/>
              </a:pPr>
              <a:r>
                <a:rPr lang="en-US" altLang="zh-CN" spc="150" dirty="0">
                  <a:latin typeface="楷体" panose="02010609060101010101" charset="-122"/>
                  <a:ea typeface="楷体" panose="02010609060101010101" charset="-122"/>
                  <a:cs typeface="微软雅黑" panose="020B0503020204020204" pitchFamily="34" charset="-122"/>
                  <a:sym typeface="+mn-ea"/>
                </a:rPr>
                <a:t>    </a:t>
              </a:r>
              <a:r>
                <a:rPr lang="en-US" altLang="en-US" spc="150" dirty="0">
                  <a:latin typeface="楷体" panose="02010609060101010101" charset="-122"/>
                  <a:ea typeface="楷体" panose="02010609060101010101" charset="-122"/>
                  <a:cs typeface="微软雅黑" panose="020B0503020204020204" pitchFamily="34" charset="-122"/>
                  <a:sym typeface="+mn-ea"/>
                </a:rPr>
                <a:t>   </a:t>
              </a:r>
              <a:r>
                <a:rPr lang="zh-CN" spc="150" dirty="0">
                  <a:latin typeface="楷体" panose="02010609060101010101" charset="-122"/>
                  <a:ea typeface="楷体" panose="02010609060101010101" charset="-122"/>
                  <a:cs typeface="微软雅黑" panose="020B0503020204020204" pitchFamily="34" charset="-122"/>
                  <a:sym typeface="+mn-ea"/>
                </a:rPr>
                <a:t>①</a:t>
              </a:r>
              <a:r>
                <a:rPr spc="150" dirty="0">
                  <a:latin typeface="楷体" panose="02010609060101010101" charset="-122"/>
                  <a:ea typeface="楷体" panose="02010609060101010101" charset="-122"/>
                  <a:cs typeface="微软雅黑" panose="020B0503020204020204" pitchFamily="34" charset="-122"/>
                  <a:sym typeface="+mn-ea"/>
                </a:rPr>
                <a:t>年满十八周岁</a:t>
              </a:r>
              <a:r>
                <a:rPr lang="zh-CN" spc="150" dirty="0">
                  <a:latin typeface="楷体" panose="02010609060101010101" charset="-122"/>
                  <a:ea typeface="楷体" panose="02010609060101010101" charset="-122"/>
                  <a:cs typeface="微软雅黑" panose="020B0503020204020204" pitchFamily="34" charset="-122"/>
                  <a:sym typeface="+mn-ea"/>
                </a:rPr>
                <a:t>且具有</a:t>
              </a:r>
              <a:r>
                <a:rPr spc="150" dirty="0">
                  <a:latin typeface="楷体" panose="02010609060101010101" charset="-122"/>
                  <a:ea typeface="楷体" panose="02010609060101010101" charset="-122"/>
                  <a:cs typeface="微软雅黑" panose="020B0503020204020204" pitchFamily="34" charset="-122"/>
                  <a:sym typeface="+mn-ea"/>
                </a:rPr>
                <a:t>合作区户籍</a:t>
              </a:r>
              <a:r>
                <a:rPr lang="zh-CN" spc="150" dirty="0">
                  <a:latin typeface="楷体" panose="02010609060101010101" charset="-122"/>
                  <a:ea typeface="楷体" panose="02010609060101010101" charset="-122"/>
                  <a:cs typeface="微软雅黑" panose="020B0503020204020204" pitchFamily="34" charset="-122"/>
                  <a:sym typeface="+mn-ea"/>
                </a:rPr>
                <a:t>；</a:t>
              </a:r>
              <a:endParaRPr spc="150" dirty="0">
                <a:latin typeface="楷体" panose="02010609060101010101" charset="-122"/>
                <a:ea typeface="楷体" panose="02010609060101010101" charset="-122"/>
                <a:cs typeface="微软雅黑" panose="020B0503020204020204" pitchFamily="34" charset="-122"/>
                <a:sym typeface="+mn-ea"/>
              </a:endParaRPr>
            </a:p>
            <a:p>
              <a:pPr indent="0" algn="just" fontAlgn="auto">
                <a:lnSpc>
                  <a:spcPct val="130000"/>
                </a:lnSpc>
                <a:spcAft>
                  <a:spcPts val="0"/>
                </a:spcAft>
                <a:buNone/>
              </a:pPr>
              <a:r>
                <a:rPr lang="en-US" altLang="zh-CN" spc="150" dirty="0">
                  <a:latin typeface="楷体" panose="02010609060101010101" charset="-122"/>
                  <a:ea typeface="楷体" panose="02010609060101010101" charset="-122"/>
                  <a:cs typeface="微软雅黑" panose="020B0503020204020204" pitchFamily="34" charset="-122"/>
                  <a:sym typeface="+mn-ea"/>
                </a:rPr>
                <a:t>   </a:t>
              </a:r>
              <a:r>
                <a:rPr lang="en-US" altLang="en-US" spc="150" dirty="0">
                  <a:latin typeface="楷体" panose="02010609060101010101" charset="-122"/>
                  <a:ea typeface="楷体" panose="02010609060101010101" charset="-122"/>
                  <a:cs typeface="微软雅黑" panose="020B0503020204020204" pitchFamily="34" charset="-122"/>
                  <a:sym typeface="+mn-ea"/>
                </a:rPr>
                <a:t>   </a:t>
              </a:r>
              <a:r>
                <a:rPr lang="en-US" altLang="zh-CN" spc="150" dirty="0">
                  <a:latin typeface="楷体" panose="02010609060101010101" charset="-122"/>
                  <a:ea typeface="楷体" panose="02010609060101010101" charset="-122"/>
                  <a:cs typeface="微软雅黑" panose="020B0503020204020204" pitchFamily="34" charset="-122"/>
                  <a:sym typeface="+mn-ea"/>
                </a:rPr>
                <a:t> </a:t>
              </a:r>
              <a:r>
                <a:rPr lang="zh-CN" spc="150" dirty="0">
                  <a:latin typeface="楷体" panose="02010609060101010101" charset="-122"/>
                  <a:ea typeface="楷体" panose="02010609060101010101" charset="-122"/>
                  <a:cs typeface="微软雅黑" panose="020B0503020204020204" pitchFamily="34" charset="-122"/>
                  <a:sym typeface="+mn-ea"/>
                </a:rPr>
                <a:t>②</a:t>
              </a:r>
              <a:r>
                <a:rPr spc="150" dirty="0">
                  <a:latin typeface="楷体" panose="02010609060101010101" charset="-122"/>
                  <a:ea typeface="楷体" panose="02010609060101010101" charset="-122"/>
                  <a:cs typeface="微软雅黑" panose="020B0503020204020204" pitchFamily="34" charset="-122"/>
                  <a:sym typeface="+mn-ea"/>
                </a:rPr>
                <a:t>未在合作区内拥有自有住房</a:t>
              </a:r>
              <a:r>
                <a:rPr lang="zh-CN" spc="150" dirty="0">
                  <a:latin typeface="楷体" panose="02010609060101010101" charset="-122"/>
                  <a:ea typeface="楷体" panose="02010609060101010101" charset="-122"/>
                  <a:cs typeface="微软雅黑" panose="020B0503020204020204" pitchFamily="34" charset="-122"/>
                  <a:sym typeface="+mn-ea"/>
                </a:rPr>
                <a:t>；</a:t>
              </a:r>
              <a:endParaRPr spc="150" dirty="0">
                <a:latin typeface="楷体" panose="02010609060101010101" charset="-122"/>
                <a:ea typeface="楷体" panose="02010609060101010101" charset="-122"/>
                <a:cs typeface="微软雅黑" panose="020B0503020204020204" pitchFamily="34" charset="-122"/>
                <a:sym typeface="+mn-ea"/>
              </a:endParaRPr>
            </a:p>
            <a:p>
              <a:pPr indent="0" algn="just" fontAlgn="auto">
                <a:lnSpc>
                  <a:spcPct val="130000"/>
                </a:lnSpc>
                <a:spcAft>
                  <a:spcPts val="0"/>
                </a:spcAft>
                <a:buNone/>
              </a:pPr>
              <a:r>
                <a:rPr lang="en-US" altLang="zh-CN" spc="150" dirty="0">
                  <a:latin typeface="楷体" panose="02010609060101010101" charset="-122"/>
                  <a:ea typeface="楷体" panose="02010609060101010101" charset="-122"/>
                  <a:cs typeface="微软雅黑" panose="020B0503020204020204" pitchFamily="34" charset="-122"/>
                  <a:sym typeface="+mn-ea"/>
                </a:rPr>
                <a:t>   </a:t>
              </a:r>
              <a:r>
                <a:rPr lang="en-US" altLang="en-US" spc="150" dirty="0">
                  <a:latin typeface="楷体" panose="02010609060101010101" charset="-122"/>
                  <a:ea typeface="楷体" panose="02010609060101010101" charset="-122"/>
                  <a:cs typeface="微软雅黑" panose="020B0503020204020204" pitchFamily="34" charset="-122"/>
                  <a:sym typeface="+mn-ea"/>
                </a:rPr>
                <a:t>   </a:t>
              </a:r>
              <a:r>
                <a:rPr lang="en-US" altLang="zh-CN" spc="150" dirty="0">
                  <a:latin typeface="楷体" panose="02010609060101010101" charset="-122"/>
                  <a:ea typeface="楷体" panose="02010609060101010101" charset="-122"/>
                  <a:cs typeface="微软雅黑" panose="020B0503020204020204" pitchFamily="34" charset="-122"/>
                  <a:sym typeface="+mn-ea"/>
                </a:rPr>
                <a:t> </a:t>
              </a:r>
              <a:r>
                <a:rPr lang="zh-CN" spc="150" dirty="0">
                  <a:latin typeface="楷体" panose="02010609060101010101" charset="-122"/>
                  <a:ea typeface="楷体" panose="02010609060101010101" charset="-122"/>
                  <a:cs typeface="微软雅黑" panose="020B0503020204020204" pitchFamily="34" charset="-122"/>
                  <a:sym typeface="+mn-ea"/>
                </a:rPr>
                <a:t>③</a:t>
              </a:r>
              <a:r>
                <a:rPr spc="150" dirty="0">
                  <a:latin typeface="楷体" panose="02010609060101010101" charset="-122"/>
                  <a:ea typeface="楷体" panose="02010609060101010101" charset="-122"/>
                  <a:cs typeface="微软雅黑" panose="020B0503020204020204" pitchFamily="34" charset="-122"/>
                  <a:sym typeface="+mn-ea"/>
                </a:rPr>
                <a:t>未正在合作区享受住房保障优惠政策</a:t>
              </a:r>
              <a:r>
                <a:rPr lang="zh-CN" spc="150" dirty="0">
                  <a:latin typeface="楷体" panose="02010609060101010101" charset="-122"/>
                  <a:ea typeface="楷体" panose="02010609060101010101" charset="-122"/>
                  <a:cs typeface="微软雅黑" panose="020B0503020204020204" pitchFamily="34" charset="-122"/>
                  <a:sym typeface="+mn-ea"/>
                </a:rPr>
                <a:t>。</a:t>
              </a:r>
              <a:endParaRPr spc="150" dirty="0">
                <a:latin typeface="楷体" panose="02010609060101010101" charset="-122"/>
                <a:ea typeface="楷体" panose="02010609060101010101" charset="-122"/>
                <a:cs typeface="微软雅黑" panose="020B0503020204020204" pitchFamily="34" charset="-122"/>
                <a:sym typeface="+mn-ea"/>
              </a:endParaRPr>
            </a:p>
            <a:p>
              <a:pPr indent="0" algn="just" fontAlgn="auto">
                <a:lnSpc>
                  <a:spcPct val="130000"/>
                </a:lnSpc>
                <a:spcAft>
                  <a:spcPts val="0"/>
                </a:spcAft>
                <a:buNone/>
              </a:pPr>
              <a:r>
                <a:rPr lang="en-US" sz="2000" b="1" spc="150" dirty="0">
                  <a:latin typeface="楷体" panose="02010609060101010101" charset="-122"/>
                  <a:ea typeface="楷体" panose="02010609060101010101" charset="-122"/>
                  <a:cs typeface="微软雅黑" panose="020B0503020204020204" pitchFamily="34" charset="-122"/>
                  <a:sym typeface="+mn-ea"/>
                </a:rPr>
                <a:t>    </a:t>
              </a:r>
              <a:r>
                <a:rPr lang="en-US" altLang="en-US" sz="2000" b="1" spc="150" dirty="0">
                  <a:latin typeface="楷体" panose="02010609060101010101" charset="-122"/>
                  <a:ea typeface="楷体" panose="02010609060101010101" charset="-122"/>
                  <a:cs typeface="微软雅黑" panose="020B0503020204020204" pitchFamily="34" charset="-122"/>
                  <a:sym typeface="+mn-ea"/>
                </a:rPr>
                <a:t>   </a:t>
              </a:r>
              <a:r>
                <a:rPr sz="2000" b="1" spc="150" dirty="0">
                  <a:latin typeface="楷体" panose="02010609060101010101" charset="-122"/>
                  <a:ea typeface="楷体" panose="02010609060101010101" charset="-122"/>
                  <a:cs typeface="微软雅黑" panose="020B0503020204020204" pitchFamily="34" charset="-122"/>
                  <a:sym typeface="+mn-ea"/>
                </a:rPr>
                <a:t>2.</a:t>
              </a:r>
              <a:r>
                <a:rPr lang="zh-CN" sz="2000" b="1" spc="150" dirty="0">
                  <a:latin typeface="楷体" panose="02010609060101010101" charset="-122"/>
                  <a:ea typeface="楷体" panose="02010609060101010101" charset="-122"/>
                  <a:cs typeface="微软雅黑" panose="020B0503020204020204" pitchFamily="34" charset="-122"/>
                  <a:sym typeface="+mn-ea"/>
                </a:rPr>
                <a:t>单位职工</a:t>
              </a:r>
              <a:r>
                <a:rPr lang="en-US" altLang="zh-CN" sz="2000" b="1" spc="150" dirty="0">
                  <a:latin typeface="楷体" panose="02010609060101010101" charset="-122"/>
                  <a:ea typeface="楷体" panose="02010609060101010101" charset="-122"/>
                  <a:cs typeface="微软雅黑" panose="020B0503020204020204" pitchFamily="34" charset="-122"/>
                  <a:sym typeface="+mn-ea"/>
                </a:rPr>
                <a:t>——</a:t>
              </a:r>
              <a:r>
                <a:rPr sz="2000" dirty="0">
                  <a:uFillTx/>
                  <a:latin typeface="楷体" panose="02010609060101010101" charset="-122"/>
                  <a:ea typeface="楷体" panose="02010609060101010101" charset="-122"/>
                  <a:sym typeface="+mn-ea"/>
                </a:rPr>
                <a:t>为社会</a:t>
              </a:r>
              <a:r>
                <a:rPr sz="2000" spc="150" dirty="0">
                  <a:latin typeface="楷体" panose="02010609060101010101" charset="-122"/>
                  <a:ea typeface="楷体" panose="02010609060101010101" charset="-122"/>
                  <a:cs typeface="微软雅黑" panose="020B0503020204020204" pitchFamily="34" charset="-122"/>
                  <a:sym typeface="+mn-ea"/>
                </a:rPr>
                <a:t>提供基本公共服务的相关行业人员</a:t>
              </a:r>
              <a:r>
                <a:rPr lang="zh-CN" sz="2000" spc="150" dirty="0">
                  <a:latin typeface="楷体" panose="02010609060101010101" charset="-122"/>
                  <a:ea typeface="楷体" panose="02010609060101010101" charset="-122"/>
                  <a:cs typeface="微软雅黑" panose="020B0503020204020204" pitchFamily="34" charset="-122"/>
                  <a:sym typeface="+mn-ea"/>
                </a:rPr>
                <a:t>以及</a:t>
              </a:r>
              <a:r>
                <a:rPr sz="2000" dirty="0">
                  <a:uFillTx/>
                  <a:latin typeface="楷体" panose="02010609060101010101" charset="-122"/>
                  <a:ea typeface="楷体" panose="02010609060101010101" charset="-122"/>
                  <a:sym typeface="+mn-ea"/>
                </a:rPr>
                <a:t>重点发展产业的住房困难人员</a:t>
              </a:r>
              <a:endParaRPr sz="2000" dirty="0">
                <a:uFillTx/>
                <a:latin typeface="楷体" panose="02010609060101010101" charset="-122"/>
                <a:ea typeface="楷体" panose="02010609060101010101" charset="-122"/>
                <a:sym typeface="+mn-ea"/>
              </a:endParaRPr>
            </a:p>
            <a:p>
              <a:pPr indent="0" algn="just" fontAlgn="auto">
                <a:lnSpc>
                  <a:spcPct val="130000"/>
                </a:lnSpc>
                <a:spcAft>
                  <a:spcPts val="0"/>
                </a:spcAft>
                <a:buNone/>
              </a:pPr>
              <a:r>
                <a:rPr lang="en-US" altLang="zh-CN" spc="150" dirty="0">
                  <a:latin typeface="楷体" panose="02010609060101010101" charset="-122"/>
                  <a:ea typeface="楷体" panose="02010609060101010101" charset="-122"/>
                  <a:cs typeface="微软雅黑" panose="020B0503020204020204" pitchFamily="34" charset="-122"/>
                  <a:sym typeface="+mn-ea"/>
                </a:rPr>
                <a:t>  </a:t>
              </a:r>
              <a:r>
                <a:rPr lang="en-US" altLang="en-US" spc="150" dirty="0">
                  <a:latin typeface="楷体" panose="02010609060101010101" charset="-122"/>
                  <a:ea typeface="楷体" panose="02010609060101010101" charset="-122"/>
                  <a:cs typeface="微软雅黑" panose="020B0503020204020204" pitchFamily="34" charset="-122"/>
                  <a:sym typeface="+mn-ea"/>
                </a:rPr>
                <a:t>   </a:t>
              </a:r>
              <a:r>
                <a:rPr lang="en-US" altLang="zh-CN" spc="150" dirty="0">
                  <a:latin typeface="楷体" panose="02010609060101010101" charset="-122"/>
                  <a:ea typeface="楷体" panose="02010609060101010101" charset="-122"/>
                  <a:cs typeface="微软雅黑" panose="020B0503020204020204" pitchFamily="34" charset="-122"/>
                  <a:sym typeface="+mn-ea"/>
                </a:rPr>
                <a:t> </a:t>
              </a:r>
              <a:r>
                <a:rPr lang="zh-CN" spc="150" dirty="0">
                  <a:latin typeface="楷体" panose="02010609060101010101" charset="-122"/>
                  <a:ea typeface="楷体" panose="02010609060101010101" charset="-122"/>
                  <a:cs typeface="微软雅黑" panose="020B0503020204020204" pitchFamily="34" charset="-122"/>
                  <a:sym typeface="+mn-ea"/>
                </a:rPr>
                <a:t>①属于</a:t>
              </a:r>
              <a:r>
                <a:rPr spc="150" dirty="0">
                  <a:latin typeface="楷体" panose="02010609060101010101" charset="-122"/>
                  <a:ea typeface="楷体" panose="02010609060101010101" charset="-122"/>
                  <a:cs typeface="微软雅黑" panose="020B0503020204020204" pitchFamily="34" charset="-122"/>
                  <a:sym typeface="+mn-ea"/>
                </a:rPr>
                <a:t>合作区内保障公交、环卫等社会基本公共服务的行业单位</a:t>
              </a:r>
              <a:r>
                <a:rPr lang="zh-CN" spc="150" dirty="0">
                  <a:latin typeface="楷体" panose="02010609060101010101" charset="-122"/>
                  <a:ea typeface="楷体" panose="02010609060101010101" charset="-122"/>
                  <a:cs typeface="微软雅黑" panose="020B0503020204020204" pitchFamily="34" charset="-122"/>
                  <a:sym typeface="+mn-ea"/>
                </a:rPr>
                <a:t>职工，或者</a:t>
              </a:r>
              <a:r>
                <a:rPr spc="150" dirty="0">
                  <a:latin typeface="楷体" panose="02010609060101010101" charset="-122"/>
                  <a:ea typeface="楷体" panose="02010609060101010101" charset="-122"/>
                  <a:cs typeface="微软雅黑" panose="020B0503020204020204" pitchFamily="34" charset="-122"/>
                  <a:sym typeface="+mn-ea"/>
                </a:rPr>
                <a:t>经区各行业主管部门初选并报区管委会确定的其他重点发展产业单位</a:t>
              </a:r>
              <a:r>
                <a:rPr lang="zh-CN" spc="150" dirty="0">
                  <a:latin typeface="楷体" panose="02010609060101010101" charset="-122"/>
                  <a:ea typeface="楷体" panose="02010609060101010101" charset="-122"/>
                  <a:cs typeface="微软雅黑" panose="020B0503020204020204" pitchFamily="34" charset="-122"/>
                  <a:sym typeface="+mn-ea"/>
                </a:rPr>
                <a:t>职工；</a:t>
              </a:r>
              <a:endParaRPr spc="150" dirty="0">
                <a:latin typeface="楷体" panose="02010609060101010101" charset="-122"/>
                <a:ea typeface="楷体" panose="02010609060101010101" charset="-122"/>
                <a:cs typeface="微软雅黑" panose="020B0503020204020204" pitchFamily="34" charset="-122"/>
                <a:sym typeface="+mn-ea"/>
              </a:endParaRPr>
            </a:p>
            <a:p>
              <a:pPr indent="0" algn="just" fontAlgn="auto">
                <a:lnSpc>
                  <a:spcPct val="130000"/>
                </a:lnSpc>
                <a:spcAft>
                  <a:spcPts val="0"/>
                </a:spcAft>
                <a:buNone/>
              </a:pPr>
              <a:r>
                <a:rPr lang="en-US" altLang="zh-CN" spc="150" dirty="0">
                  <a:latin typeface="楷体" panose="02010609060101010101" charset="-122"/>
                  <a:ea typeface="楷体" panose="02010609060101010101" charset="-122"/>
                  <a:cs typeface="微软雅黑" panose="020B0503020204020204" pitchFamily="34" charset="-122"/>
                  <a:sym typeface="+mn-ea"/>
                </a:rPr>
                <a:t>   </a:t>
              </a:r>
              <a:r>
                <a:rPr lang="en-US" altLang="en-US" spc="150" dirty="0">
                  <a:latin typeface="楷体" panose="02010609060101010101" charset="-122"/>
                  <a:ea typeface="楷体" panose="02010609060101010101" charset="-122"/>
                  <a:cs typeface="微软雅黑" panose="020B0503020204020204" pitchFamily="34" charset="-122"/>
                  <a:sym typeface="+mn-ea"/>
                </a:rPr>
                <a:t>   </a:t>
              </a:r>
              <a:r>
                <a:rPr lang="zh-CN" spc="150" dirty="0">
                  <a:latin typeface="楷体" panose="02010609060101010101" charset="-122"/>
                  <a:ea typeface="楷体" panose="02010609060101010101" charset="-122"/>
                  <a:cs typeface="微软雅黑" panose="020B0503020204020204" pitchFamily="34" charset="-122"/>
                  <a:sym typeface="+mn-ea"/>
                </a:rPr>
                <a:t>②</a:t>
              </a:r>
              <a:r>
                <a:rPr spc="150" dirty="0">
                  <a:latin typeface="楷体" panose="02010609060101010101" charset="-122"/>
                  <a:ea typeface="楷体" panose="02010609060101010101" charset="-122"/>
                  <a:cs typeface="微软雅黑" panose="020B0503020204020204" pitchFamily="34" charset="-122"/>
                  <a:sym typeface="+mn-ea"/>
                </a:rPr>
                <a:t>未在合作区拥有自有住房</a:t>
              </a:r>
              <a:r>
                <a:rPr lang="zh-CN" spc="150" dirty="0">
                  <a:latin typeface="楷体" panose="02010609060101010101" charset="-122"/>
                  <a:ea typeface="楷体" panose="02010609060101010101" charset="-122"/>
                  <a:cs typeface="微软雅黑" panose="020B0503020204020204" pitchFamily="34" charset="-122"/>
                  <a:sym typeface="+mn-ea"/>
                </a:rPr>
                <a:t>；</a:t>
              </a:r>
              <a:endParaRPr spc="150" dirty="0">
                <a:latin typeface="楷体" panose="02010609060101010101" charset="-122"/>
                <a:ea typeface="楷体" panose="02010609060101010101" charset="-122"/>
                <a:cs typeface="微软雅黑" panose="020B0503020204020204" pitchFamily="34" charset="-122"/>
                <a:sym typeface="+mn-ea"/>
              </a:endParaRPr>
            </a:p>
            <a:p>
              <a:pPr indent="0" algn="just" fontAlgn="auto">
                <a:lnSpc>
                  <a:spcPct val="130000"/>
                </a:lnSpc>
                <a:spcAft>
                  <a:spcPts val="0"/>
                </a:spcAft>
                <a:buNone/>
              </a:pPr>
              <a:r>
                <a:rPr lang="en-US" altLang="zh-CN" spc="150" dirty="0">
                  <a:latin typeface="楷体" panose="02010609060101010101" charset="-122"/>
                  <a:ea typeface="楷体" panose="02010609060101010101" charset="-122"/>
                  <a:cs typeface="微软雅黑" panose="020B0503020204020204" pitchFamily="34" charset="-122"/>
                  <a:sym typeface="+mn-ea"/>
                </a:rPr>
                <a:t>  </a:t>
              </a:r>
              <a:r>
                <a:rPr lang="en-US" altLang="en-US" spc="150" dirty="0">
                  <a:latin typeface="楷体" panose="02010609060101010101" charset="-122"/>
                  <a:ea typeface="楷体" panose="02010609060101010101" charset="-122"/>
                  <a:cs typeface="微软雅黑" panose="020B0503020204020204" pitchFamily="34" charset="-122"/>
                  <a:sym typeface="+mn-ea"/>
                </a:rPr>
                <a:t>   </a:t>
              </a:r>
              <a:r>
                <a:rPr lang="en-US" altLang="zh-CN" spc="150" dirty="0">
                  <a:latin typeface="楷体" panose="02010609060101010101" charset="-122"/>
                  <a:ea typeface="楷体" panose="02010609060101010101" charset="-122"/>
                  <a:cs typeface="微软雅黑" panose="020B0503020204020204" pitchFamily="34" charset="-122"/>
                  <a:sym typeface="+mn-ea"/>
                </a:rPr>
                <a:t> </a:t>
              </a:r>
              <a:r>
                <a:rPr lang="zh-CN" spc="150" dirty="0">
                  <a:latin typeface="楷体" panose="02010609060101010101" charset="-122"/>
                  <a:ea typeface="楷体" panose="02010609060101010101" charset="-122"/>
                  <a:cs typeface="微软雅黑" panose="020B0503020204020204" pitchFamily="34" charset="-122"/>
                  <a:sym typeface="+mn-ea"/>
                </a:rPr>
                <a:t>③</a:t>
              </a:r>
              <a:r>
                <a:rPr spc="150" dirty="0">
                  <a:latin typeface="楷体" panose="02010609060101010101" charset="-122"/>
                  <a:ea typeface="楷体" panose="02010609060101010101" charset="-122"/>
                  <a:cs typeface="微软雅黑" panose="020B0503020204020204" pitchFamily="34" charset="-122"/>
                  <a:sym typeface="+mn-ea"/>
                </a:rPr>
                <a:t>未正在合作区享受住房保障优惠政策</a:t>
              </a:r>
              <a:r>
                <a:rPr lang="zh-CN" spc="150" dirty="0">
                  <a:latin typeface="楷体" panose="02010609060101010101" charset="-122"/>
                  <a:ea typeface="楷体" panose="02010609060101010101" charset="-122"/>
                  <a:cs typeface="微软雅黑" panose="020B0503020204020204" pitchFamily="34" charset="-122"/>
                  <a:sym typeface="+mn-ea"/>
                </a:rPr>
                <a:t>。</a:t>
              </a:r>
              <a:endParaRPr lang="zh-CN" spc="150" dirty="0">
                <a:latin typeface="楷体" panose="02010609060101010101" charset="-122"/>
                <a:ea typeface="楷体" panose="02010609060101010101" charset="-122"/>
                <a:cs typeface="微软雅黑" panose="020B0503020204020204" pitchFamily="34" charset="-122"/>
                <a:sym typeface="+mn-ea"/>
              </a:endParaRPr>
            </a:p>
          </p:txBody>
        </p:sp>
      </p:grpSp>
      <p:sp>
        <p:nvSpPr>
          <p:cNvPr id="3" name="文本框 2"/>
          <p:cNvSpPr txBox="true"/>
          <p:nvPr/>
        </p:nvSpPr>
        <p:spPr>
          <a:xfrm>
            <a:off x="3475990" y="1162685"/>
            <a:ext cx="5087620" cy="460375"/>
          </a:xfrm>
          <a:prstGeom prst="rect">
            <a:avLst/>
          </a:prstGeom>
          <a:solidFill>
            <a:schemeClr val="bg1"/>
          </a:solidFill>
          <a:ln w="19050"/>
        </p:spPr>
        <p:style>
          <a:lnRef idx="2">
            <a:schemeClr val="accent1"/>
          </a:lnRef>
          <a:fillRef idx="2">
            <a:schemeClr val="accent1"/>
          </a:fillRef>
          <a:effectRef idx="0">
            <a:srgbClr val="FFFFFF"/>
          </a:effectRef>
          <a:fontRef idx="minor">
            <a:schemeClr val="lt1"/>
          </a:fontRef>
        </p:style>
        <p:txBody>
          <a:bodyPr wrap="square" rtlCol="0" anchor="t">
            <a:spAutoFit/>
          </a:bodyPr>
          <a:p>
            <a:pPr algn="ctr"/>
            <a:r>
              <a:rPr lang="zh-CN" altLang="en-US" sz="2400" dirty="0">
                <a:solidFill>
                  <a:srgbClr val="4471C4"/>
                </a:solidFill>
                <a:latin typeface="黑体" panose="02010609060101010101" charset="-122"/>
                <a:ea typeface="黑体" panose="02010609060101010101" charset="-122"/>
                <a:cs typeface="黑体" panose="02010609060101010101" charset="-122"/>
                <a:sym typeface="+mn-ea"/>
              </a:rPr>
              <a:t>公共租赁住房的配租对象及申请条件</a:t>
            </a:r>
            <a:endParaRPr lang="zh-CN" altLang="en-US" sz="2400" dirty="0">
              <a:solidFill>
                <a:srgbClr val="4471C4"/>
              </a:solidFill>
              <a:latin typeface="黑体" panose="02010609060101010101" charset="-122"/>
              <a:ea typeface="黑体" panose="02010609060101010101" charset="-122"/>
              <a:cs typeface="黑体" panose="02010609060101010101" charset="-122"/>
              <a:sym typeface="+mn-ea"/>
            </a:endParaRPr>
          </a:p>
        </p:txBody>
      </p:sp>
      <p:pic>
        <p:nvPicPr>
          <p:cNvPr id="6" name="图片 5" descr="临安里1"/>
          <p:cNvPicPr>
            <a:picLocks noChangeAspect="true"/>
          </p:cNvPicPr>
          <p:nvPr>
            <p:custDataLst>
              <p:tags r:id="rId1"/>
            </p:custDataLst>
          </p:nvPr>
        </p:nvPicPr>
        <p:blipFill>
          <a:blip r:embed="rId2"/>
          <a:srcRect r="19166"/>
          <a:stretch>
            <a:fillRect/>
          </a:stretch>
        </p:blipFill>
        <p:spPr>
          <a:xfrm>
            <a:off x="5948045" y="2009140"/>
            <a:ext cx="5862955" cy="43516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true">
            <a:spLocks noGrp="true"/>
          </p:cNvSpPr>
          <p:nvPr>
            <p:ph type="title"/>
          </p:nvPr>
        </p:nvSpPr>
        <p:spPr>
          <a:xfrm>
            <a:off x="669290" y="362584"/>
            <a:ext cx="11141710" cy="442595"/>
          </a:xfrm>
          <a:prstGeom prst="rect">
            <a:avLst/>
          </a:prstGeom>
        </p:spPr>
        <p:txBody>
          <a:bodyPr vert="horz" wrap="square" lIns="0" tIns="12065" rIns="0" bIns="0" rtlCol="0">
            <a:spAutoFit/>
          </a:bodyPr>
          <a:lstStyle/>
          <a:p>
            <a:pPr marL="12700">
              <a:lnSpc>
                <a:spcPct val="100000"/>
              </a:lnSpc>
              <a:spcBef>
                <a:spcPts val="95"/>
              </a:spcBef>
            </a:pPr>
            <a:r>
              <a:rPr lang="zh-CN" altLang="en-US" sz="2800" dirty="0">
                <a:solidFill>
                  <a:srgbClr val="4471C4"/>
                </a:solidFill>
                <a:latin typeface="黑体" panose="02010609060101010101" charset="-122"/>
                <a:ea typeface="黑体" panose="02010609060101010101" charset="-122"/>
                <a:cs typeface="黑体" panose="02010609060101010101" charset="-122"/>
              </a:rPr>
              <a:t>三、《公共租赁住房办法》的主要内容</a:t>
            </a:r>
            <a:endParaRPr lang="zh-CN" altLang="en-US" sz="2800" dirty="0">
              <a:solidFill>
                <a:srgbClr val="4471C4"/>
              </a:solidFill>
              <a:latin typeface="黑体" panose="02010609060101010101" charset="-122"/>
              <a:ea typeface="黑体" panose="02010609060101010101" charset="-122"/>
              <a:cs typeface="黑体" panose="02010609060101010101" charset="-122"/>
            </a:endParaRPr>
          </a:p>
        </p:txBody>
      </p:sp>
      <p:sp>
        <p:nvSpPr>
          <p:cNvPr id="10" name="object 3"/>
          <p:cNvSpPr/>
          <p:nvPr/>
        </p:nvSpPr>
        <p:spPr>
          <a:xfrm>
            <a:off x="85090" y="1722120"/>
            <a:ext cx="5643245" cy="4660265"/>
          </a:xfrm>
          <a:custGeom>
            <a:avLst/>
            <a:gdLst/>
            <a:ahLst/>
            <a:cxnLst/>
            <a:rect l="l" t="t" r="r" b="b"/>
            <a:pathLst>
              <a:path w="11102340" h="4738370">
                <a:moveTo>
                  <a:pt x="0" y="0"/>
                </a:moveTo>
                <a:lnTo>
                  <a:pt x="11102340" y="0"/>
                </a:lnTo>
                <a:lnTo>
                  <a:pt x="11102340" y="4738116"/>
                </a:lnTo>
                <a:lnTo>
                  <a:pt x="0" y="4738116"/>
                </a:lnTo>
                <a:lnTo>
                  <a:pt x="0" y="0"/>
                </a:lnTo>
                <a:close/>
              </a:path>
            </a:pathLst>
          </a:custGeom>
          <a:solidFill>
            <a:srgbClr val="F1F1F1"/>
          </a:solidFill>
        </p:spPr>
        <p:txBody>
          <a:bodyPr wrap="square" lIns="0" tIns="0" rIns="0" bIns="0" rtlCol="0"/>
          <a:lstStyle/>
          <a:p>
            <a:pPr indent="0" fontAlgn="auto">
              <a:lnSpc>
                <a:spcPct val="130000"/>
              </a:lnSpc>
            </a:pPr>
          </a:p>
        </p:txBody>
      </p:sp>
      <p:sp>
        <p:nvSpPr>
          <p:cNvPr id="11" name="object 4"/>
          <p:cNvSpPr txBox="true"/>
          <p:nvPr/>
        </p:nvSpPr>
        <p:spPr>
          <a:xfrm>
            <a:off x="213360" y="1790700"/>
            <a:ext cx="5386705" cy="4567555"/>
          </a:xfrm>
          <a:prstGeom prst="rect">
            <a:avLst/>
          </a:prstGeom>
        </p:spPr>
        <p:txBody>
          <a:bodyPr vert="horz" wrap="square" lIns="0" tIns="12700" rIns="0" bIns="0" rtlCol="0">
            <a:spAutoFit/>
          </a:bodyPr>
          <a:lstStyle/>
          <a:p>
            <a:pPr marL="0" indent="457200" algn="just" fontAlgn="auto">
              <a:lnSpc>
                <a:spcPct val="130000"/>
              </a:lnSpc>
              <a:spcAft>
                <a:spcPts val="600"/>
              </a:spcAft>
              <a:buNone/>
            </a:pPr>
            <a:r>
              <a:rPr lang="en-US" sz="2000" b="1" spc="150" dirty="0">
                <a:latin typeface="楷体" panose="02010609060101010101" charset="-122"/>
                <a:ea typeface="楷体" panose="02010609060101010101" charset="-122"/>
                <a:cs typeface="微软雅黑" panose="020B0503020204020204" pitchFamily="34" charset="-122"/>
                <a:sym typeface="+mn-ea"/>
              </a:rPr>
              <a:t>  </a:t>
            </a:r>
            <a:r>
              <a:rPr sz="2000" b="1" spc="150" dirty="0">
                <a:latin typeface="楷体" panose="02010609060101010101" charset="-122"/>
                <a:ea typeface="楷体" panose="02010609060101010101" charset="-122"/>
                <a:cs typeface="微软雅黑" panose="020B0503020204020204" pitchFamily="34" charset="-122"/>
                <a:sym typeface="+mn-ea"/>
              </a:rPr>
              <a:t>1.配租面积标准</a:t>
            </a:r>
            <a:r>
              <a:rPr lang="zh-CN" sz="2000" b="1" spc="150" dirty="0">
                <a:latin typeface="楷体" panose="02010609060101010101" charset="-122"/>
                <a:ea typeface="楷体" panose="02010609060101010101" charset="-122"/>
                <a:cs typeface="微软雅黑" panose="020B0503020204020204" pitchFamily="34" charset="-122"/>
                <a:sym typeface="+mn-ea"/>
              </a:rPr>
              <a:t>：</a:t>
            </a:r>
            <a:r>
              <a:rPr lang="zh-CN" sz="2000" spc="150" dirty="0">
                <a:latin typeface="楷体" panose="02010609060101010101" charset="-122"/>
                <a:ea typeface="楷体" panose="02010609060101010101" charset="-122"/>
                <a:cs typeface="微软雅黑" panose="020B0503020204020204" pitchFamily="34" charset="-122"/>
                <a:sym typeface="+mn-ea"/>
              </a:rPr>
              <a:t>①</a:t>
            </a:r>
            <a:r>
              <a:rPr sz="2000" spc="150" dirty="0">
                <a:latin typeface="楷体" panose="02010609060101010101" charset="-122"/>
                <a:ea typeface="楷体" panose="02010609060101010101" charset="-122"/>
                <a:cs typeface="微软雅黑" panose="020B0503020204020204" pitchFamily="34" charset="-122"/>
                <a:sym typeface="+mn-ea"/>
              </a:rPr>
              <a:t>单身居民配租建筑面积为</a:t>
            </a:r>
            <a:r>
              <a:rPr lang="en-US" sz="2000" spc="150" dirty="0">
                <a:latin typeface="楷体" panose="02010609060101010101" charset="-122"/>
                <a:ea typeface="楷体" panose="02010609060101010101" charset="-122"/>
                <a:cs typeface="微软雅黑" panose="020B0503020204020204" pitchFamily="34" charset="-122"/>
                <a:sym typeface="+mn-ea"/>
              </a:rPr>
              <a:t>35</a:t>
            </a:r>
            <a:r>
              <a:rPr lang="zh-CN" altLang="en-US" sz="2000" spc="150" dirty="0">
                <a:latin typeface="楷体" panose="02010609060101010101" charset="-122"/>
                <a:ea typeface="楷体" panose="02010609060101010101" charset="-122"/>
                <a:cs typeface="微软雅黑" panose="020B0503020204020204" pitchFamily="34" charset="-122"/>
                <a:sym typeface="+mn-ea"/>
              </a:rPr>
              <a:t>㎡</a:t>
            </a:r>
            <a:r>
              <a:rPr sz="2000" spc="150" dirty="0">
                <a:latin typeface="楷体" panose="02010609060101010101" charset="-122"/>
                <a:ea typeface="楷体" panose="02010609060101010101" charset="-122"/>
                <a:cs typeface="微软雅黑" panose="020B0503020204020204" pitchFamily="34" charset="-122"/>
                <a:sym typeface="+mn-ea"/>
              </a:rPr>
              <a:t>左右；</a:t>
            </a:r>
            <a:r>
              <a:rPr lang="zh-CN" sz="2000" spc="150" dirty="0">
                <a:latin typeface="楷体" panose="02010609060101010101" charset="-122"/>
                <a:ea typeface="楷体" panose="02010609060101010101" charset="-122"/>
                <a:cs typeface="微软雅黑" panose="020B0503020204020204" pitchFamily="34" charset="-122"/>
                <a:sym typeface="+mn-ea"/>
              </a:rPr>
              <a:t>②</a:t>
            </a:r>
            <a:r>
              <a:rPr sz="2000" spc="150" dirty="0">
                <a:latin typeface="楷体" panose="02010609060101010101" charset="-122"/>
                <a:ea typeface="楷体" panose="02010609060101010101" charset="-122"/>
                <a:cs typeface="微软雅黑" panose="020B0503020204020204" pitchFamily="34" charset="-122"/>
                <a:sym typeface="+mn-ea"/>
              </a:rPr>
              <a:t>两人家庭配租建筑面积为</a:t>
            </a:r>
            <a:r>
              <a:rPr lang="en-US" sz="2000" spc="150" dirty="0">
                <a:latin typeface="楷体" panose="02010609060101010101" charset="-122"/>
                <a:ea typeface="楷体" panose="02010609060101010101" charset="-122"/>
                <a:cs typeface="微软雅黑" panose="020B0503020204020204" pitchFamily="34" charset="-122"/>
                <a:sym typeface="+mn-ea"/>
              </a:rPr>
              <a:t>50</a:t>
            </a:r>
            <a:r>
              <a:rPr lang="zh-CN" altLang="en-US" sz="2000" spc="150" dirty="0">
                <a:latin typeface="楷体" panose="02010609060101010101" charset="-122"/>
                <a:ea typeface="楷体" panose="02010609060101010101" charset="-122"/>
                <a:cs typeface="微软雅黑" panose="020B0503020204020204" pitchFamily="34" charset="-122"/>
                <a:sym typeface="+mn-ea"/>
              </a:rPr>
              <a:t>㎡</a:t>
            </a:r>
            <a:r>
              <a:rPr sz="2000" spc="150" dirty="0">
                <a:latin typeface="楷体" panose="02010609060101010101" charset="-122"/>
                <a:ea typeface="楷体" panose="02010609060101010101" charset="-122"/>
                <a:cs typeface="微软雅黑" panose="020B0503020204020204" pitchFamily="34" charset="-122"/>
                <a:sym typeface="+mn-ea"/>
              </a:rPr>
              <a:t>左右；</a:t>
            </a:r>
            <a:r>
              <a:rPr lang="zh-CN" sz="2000" spc="150" dirty="0">
                <a:latin typeface="楷体" panose="02010609060101010101" charset="-122"/>
                <a:ea typeface="楷体" panose="02010609060101010101" charset="-122"/>
                <a:cs typeface="微软雅黑" panose="020B0503020204020204" pitchFamily="34" charset="-122"/>
                <a:sym typeface="+mn-ea"/>
              </a:rPr>
              <a:t>③</a:t>
            </a:r>
            <a:r>
              <a:rPr sz="2000" spc="150" dirty="0">
                <a:latin typeface="楷体" panose="02010609060101010101" charset="-122"/>
                <a:ea typeface="楷体" panose="02010609060101010101" charset="-122"/>
                <a:cs typeface="微软雅黑" panose="020B0503020204020204" pitchFamily="34" charset="-122"/>
                <a:sym typeface="+mn-ea"/>
              </a:rPr>
              <a:t>三人以上家庭配租建筑面积为</a:t>
            </a:r>
            <a:r>
              <a:rPr lang="en-US" sz="2000" spc="150" dirty="0">
                <a:latin typeface="楷体" panose="02010609060101010101" charset="-122"/>
                <a:ea typeface="楷体" panose="02010609060101010101" charset="-122"/>
                <a:cs typeface="微软雅黑" panose="020B0503020204020204" pitchFamily="34" charset="-122"/>
                <a:sym typeface="+mn-ea"/>
              </a:rPr>
              <a:t>60</a:t>
            </a:r>
            <a:r>
              <a:rPr lang="zh-CN" altLang="en-US" sz="2000" spc="150" dirty="0">
                <a:latin typeface="楷体" panose="02010609060101010101" charset="-122"/>
                <a:ea typeface="楷体" panose="02010609060101010101" charset="-122"/>
                <a:cs typeface="微软雅黑" panose="020B0503020204020204" pitchFamily="34" charset="-122"/>
                <a:sym typeface="+mn-ea"/>
              </a:rPr>
              <a:t>㎡</a:t>
            </a:r>
            <a:r>
              <a:rPr sz="2000" spc="150" dirty="0">
                <a:latin typeface="楷体" panose="02010609060101010101" charset="-122"/>
                <a:ea typeface="楷体" panose="02010609060101010101" charset="-122"/>
                <a:cs typeface="微软雅黑" panose="020B0503020204020204" pitchFamily="34" charset="-122"/>
                <a:sym typeface="+mn-ea"/>
              </a:rPr>
              <a:t>左右。超过70㎡的房源，优先面向五人以上家庭配租，根据供需情况也可以面向四人家庭配租。</a:t>
            </a:r>
            <a:endParaRPr sz="2000" spc="150" dirty="0">
              <a:latin typeface="楷体" panose="02010609060101010101" charset="-122"/>
              <a:ea typeface="楷体" panose="02010609060101010101" charset="-122"/>
              <a:cs typeface="微软雅黑" panose="020B0503020204020204" pitchFamily="34" charset="-122"/>
              <a:sym typeface="+mn-ea"/>
            </a:endParaRPr>
          </a:p>
          <a:p>
            <a:pPr marL="0" indent="457200" algn="just" fontAlgn="auto">
              <a:lnSpc>
                <a:spcPct val="130000"/>
              </a:lnSpc>
              <a:spcAft>
                <a:spcPts val="600"/>
              </a:spcAft>
              <a:buNone/>
            </a:pPr>
            <a:r>
              <a:rPr lang="en-US" sz="2000" spc="150" dirty="0">
                <a:latin typeface="楷体" panose="02010609060101010101" charset="-122"/>
                <a:ea typeface="楷体" panose="02010609060101010101" charset="-122"/>
                <a:cs typeface="微软雅黑" panose="020B0503020204020204" pitchFamily="34" charset="-122"/>
                <a:sym typeface="+mn-ea"/>
              </a:rPr>
              <a:t> </a:t>
            </a:r>
            <a:r>
              <a:rPr sz="2000" spc="150" dirty="0">
                <a:latin typeface="楷体" panose="02010609060101010101" charset="-122"/>
                <a:ea typeface="楷体" panose="02010609060101010101" charset="-122"/>
                <a:cs typeface="微软雅黑" panose="020B0503020204020204" pitchFamily="34" charset="-122"/>
                <a:sym typeface="+mn-ea"/>
              </a:rPr>
              <a:t>用人单位职工入住公共租赁住房的，配租面积标准原则上不高于</a:t>
            </a:r>
            <a:r>
              <a:rPr lang="zh-CN" sz="2000" spc="150" dirty="0">
                <a:latin typeface="楷体" panose="02010609060101010101" charset="-122"/>
                <a:ea typeface="楷体" panose="02010609060101010101" charset="-122"/>
                <a:cs typeface="微软雅黑" panose="020B0503020204020204" pitchFamily="34" charset="-122"/>
                <a:sym typeface="+mn-ea"/>
              </a:rPr>
              <a:t>以上标准</a:t>
            </a:r>
            <a:r>
              <a:rPr sz="2000" spc="150" dirty="0">
                <a:latin typeface="楷体" panose="02010609060101010101" charset="-122"/>
                <a:ea typeface="楷体" panose="02010609060101010101" charset="-122"/>
                <a:cs typeface="微软雅黑" panose="020B0503020204020204" pitchFamily="34" charset="-122"/>
                <a:sym typeface="+mn-ea"/>
              </a:rPr>
              <a:t>。同一套住房可以集中居住的方式安排多名职工入住。</a:t>
            </a:r>
            <a:endParaRPr sz="2000" spc="150" dirty="0">
              <a:latin typeface="楷体" panose="02010609060101010101" charset="-122"/>
              <a:ea typeface="楷体" panose="02010609060101010101" charset="-122"/>
              <a:cs typeface="微软雅黑" panose="020B0503020204020204" pitchFamily="34" charset="-122"/>
              <a:sym typeface="+mn-ea"/>
            </a:endParaRPr>
          </a:p>
          <a:p>
            <a:pPr marL="0" indent="457200" algn="just" fontAlgn="auto">
              <a:lnSpc>
                <a:spcPct val="130000"/>
              </a:lnSpc>
              <a:spcAft>
                <a:spcPts val="600"/>
              </a:spcAft>
              <a:buNone/>
            </a:pPr>
            <a:r>
              <a:rPr lang="en-US" sz="2000" spc="150" dirty="0">
                <a:latin typeface="楷体" panose="02010609060101010101" charset="-122"/>
                <a:ea typeface="楷体" panose="02010609060101010101" charset="-122"/>
                <a:cs typeface="微软雅黑" panose="020B0503020204020204" pitchFamily="34" charset="-122"/>
                <a:sym typeface="+mn-ea"/>
              </a:rPr>
              <a:t>  </a:t>
            </a:r>
            <a:r>
              <a:rPr sz="2000" b="1" spc="150" dirty="0">
                <a:latin typeface="楷体" panose="02010609060101010101" charset="-122"/>
                <a:ea typeface="楷体" panose="02010609060101010101" charset="-122"/>
                <a:cs typeface="微软雅黑" panose="020B0503020204020204" pitchFamily="34" charset="-122"/>
                <a:sym typeface="+mn-ea"/>
              </a:rPr>
              <a:t>2.租金标准</a:t>
            </a:r>
            <a:r>
              <a:rPr lang="zh-CN" sz="2000" b="1" spc="150" dirty="0">
                <a:latin typeface="楷体" panose="02010609060101010101" charset="-122"/>
                <a:ea typeface="楷体" panose="02010609060101010101" charset="-122"/>
                <a:cs typeface="微软雅黑" panose="020B0503020204020204" pitchFamily="34" charset="-122"/>
                <a:sym typeface="+mn-ea"/>
              </a:rPr>
              <a:t>：</a:t>
            </a:r>
            <a:r>
              <a:rPr sz="2000" spc="150" dirty="0">
                <a:latin typeface="楷体" panose="02010609060101010101" charset="-122"/>
                <a:ea typeface="楷体" panose="02010609060101010101" charset="-122"/>
                <a:cs typeface="微软雅黑" panose="020B0503020204020204" pitchFamily="34" charset="-122"/>
                <a:sym typeface="+mn-ea"/>
              </a:rPr>
              <a:t>同时期同地段同品质商品住房市场参考租金的</a:t>
            </a:r>
            <a:r>
              <a:rPr lang="en-US" sz="2000" spc="150" dirty="0">
                <a:latin typeface="楷体" panose="02010609060101010101" charset="-122"/>
                <a:ea typeface="楷体" panose="02010609060101010101" charset="-122"/>
                <a:cs typeface="微软雅黑" panose="020B0503020204020204" pitchFamily="34" charset="-122"/>
                <a:sym typeface="+mn-ea"/>
              </a:rPr>
              <a:t>60%</a:t>
            </a:r>
            <a:r>
              <a:rPr sz="2000" spc="150" dirty="0">
                <a:latin typeface="楷体" panose="02010609060101010101" charset="-122"/>
                <a:ea typeface="楷体" panose="02010609060101010101" charset="-122"/>
                <a:cs typeface="微软雅黑" panose="020B0503020204020204" pitchFamily="34" charset="-122"/>
                <a:sym typeface="+mn-ea"/>
              </a:rPr>
              <a:t>左右。</a:t>
            </a:r>
            <a:endParaRPr sz="2000" spc="150" dirty="0">
              <a:latin typeface="楷体" panose="02010609060101010101" charset="-122"/>
              <a:ea typeface="楷体" panose="02010609060101010101" charset="-122"/>
              <a:cs typeface="微软雅黑" panose="020B0503020204020204" pitchFamily="34" charset="-122"/>
              <a:sym typeface="+mn-ea"/>
            </a:endParaRPr>
          </a:p>
        </p:txBody>
      </p:sp>
      <p:pic>
        <p:nvPicPr>
          <p:cNvPr id="3" name="图片 2" descr="临安里2"/>
          <p:cNvPicPr>
            <a:picLocks noChangeAspect="true"/>
          </p:cNvPicPr>
          <p:nvPr/>
        </p:nvPicPr>
        <p:blipFill>
          <a:blip r:embed="rId1"/>
          <a:stretch>
            <a:fillRect/>
          </a:stretch>
        </p:blipFill>
        <p:spPr>
          <a:xfrm>
            <a:off x="5824855" y="2230755"/>
            <a:ext cx="6203950" cy="3489960"/>
          </a:xfrm>
          <a:prstGeom prst="rect">
            <a:avLst/>
          </a:prstGeom>
        </p:spPr>
      </p:pic>
      <p:sp>
        <p:nvSpPr>
          <p:cNvPr id="4" name="文本框 3"/>
          <p:cNvSpPr txBox="true"/>
          <p:nvPr/>
        </p:nvSpPr>
        <p:spPr>
          <a:xfrm>
            <a:off x="3225800" y="1116330"/>
            <a:ext cx="5732145" cy="460375"/>
          </a:xfrm>
          <a:prstGeom prst="rect">
            <a:avLst/>
          </a:prstGeom>
          <a:solidFill>
            <a:schemeClr val="bg1"/>
          </a:solidFill>
          <a:ln w="19050"/>
        </p:spPr>
        <p:style>
          <a:lnRef idx="2">
            <a:schemeClr val="accent1"/>
          </a:lnRef>
          <a:fillRef idx="2">
            <a:schemeClr val="accent1"/>
          </a:fillRef>
          <a:effectRef idx="0">
            <a:srgbClr val="FFFFFF"/>
          </a:effectRef>
          <a:fontRef idx="minor">
            <a:schemeClr val="lt1"/>
          </a:fontRef>
        </p:style>
        <p:txBody>
          <a:bodyPr wrap="square" rtlCol="0" anchor="t">
            <a:spAutoFit/>
          </a:bodyPr>
          <a:p>
            <a:pPr algn="ctr"/>
            <a:r>
              <a:rPr lang="zh-CN" altLang="en-US" sz="2400" dirty="0">
                <a:solidFill>
                  <a:srgbClr val="4471C4"/>
                </a:solidFill>
                <a:latin typeface="黑体" panose="02010609060101010101" charset="-122"/>
                <a:ea typeface="黑体" panose="02010609060101010101" charset="-122"/>
                <a:cs typeface="黑体" panose="02010609060101010101" charset="-122"/>
                <a:sym typeface="+mn-ea"/>
              </a:rPr>
              <a:t>公共租赁住房的配租面积标准和租金标准</a:t>
            </a:r>
            <a:endParaRPr lang="zh-CN" altLang="en-US" sz="2400" dirty="0">
              <a:solidFill>
                <a:srgbClr val="4471C4"/>
              </a:solidFill>
              <a:latin typeface="黑体" panose="02010609060101010101" charset="-122"/>
              <a:ea typeface="黑体" panose="02010609060101010101" charset="-122"/>
              <a:cs typeface="黑体" panose="02010609060101010101" charset="-122"/>
              <a:sym typeface="+mn-ea"/>
            </a:endParaRPr>
          </a:p>
        </p:txBody>
      </p:sp>
      <p:sp>
        <p:nvSpPr>
          <p:cNvPr id="7" name="object 5"/>
          <p:cNvSpPr txBox="true">
            <a:spLocks noGrp="true"/>
          </p:cNvSpPr>
          <p:nvPr>
            <p:ph type="sldNum" sz="quarter" idx="7"/>
          </p:nvPr>
        </p:nvSpPr>
        <p:spPr>
          <a:prstGeom prst="rect">
            <a:avLst/>
          </a:prstGeom>
        </p:spPr>
        <p:txBody>
          <a:bodyPr vert="horz" wrap="square" lIns="0" tIns="0" rIns="0" bIns="0" rtlCol="0">
            <a:spAutoFit/>
          </a:bodyPr>
          <a:lstStyle/>
          <a:p>
            <a:pPr marL="182245">
              <a:lnSpc>
                <a:spcPts val="1410"/>
              </a:lnSpc>
            </a:pPr>
            <a:fld id="{81D60167-4931-47E6-BA6A-407CBD079E47}" type="slidenum">
              <a:rPr dirty="0"/>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true">
            <a:spLocks noGrp="true"/>
          </p:cNvSpPr>
          <p:nvPr>
            <p:ph type="title"/>
          </p:nvPr>
        </p:nvSpPr>
        <p:spPr>
          <a:xfrm>
            <a:off x="669290" y="362584"/>
            <a:ext cx="11141710" cy="442595"/>
          </a:xfrm>
          <a:prstGeom prst="rect">
            <a:avLst/>
          </a:prstGeom>
        </p:spPr>
        <p:txBody>
          <a:bodyPr vert="horz" wrap="square" lIns="0" tIns="12065" rIns="0" bIns="0" rtlCol="0">
            <a:spAutoFit/>
          </a:bodyPr>
          <a:lstStyle/>
          <a:p>
            <a:pPr marL="12700">
              <a:lnSpc>
                <a:spcPct val="100000"/>
              </a:lnSpc>
              <a:spcBef>
                <a:spcPts val="95"/>
              </a:spcBef>
            </a:pPr>
            <a:r>
              <a:rPr lang="zh-CN" altLang="en-US" sz="2800" dirty="0">
                <a:solidFill>
                  <a:srgbClr val="4471C4"/>
                </a:solidFill>
                <a:latin typeface="黑体" panose="02010609060101010101" charset="-122"/>
                <a:ea typeface="黑体" panose="02010609060101010101" charset="-122"/>
                <a:cs typeface="黑体" panose="02010609060101010101" charset="-122"/>
              </a:rPr>
              <a:t>三、《公共租赁住房办法》的主要内容</a:t>
            </a:r>
            <a:endParaRPr lang="zh-CN" altLang="en-US" sz="2800" dirty="0">
              <a:solidFill>
                <a:srgbClr val="4471C4"/>
              </a:solidFill>
              <a:latin typeface="黑体" panose="02010609060101010101" charset="-122"/>
              <a:ea typeface="黑体" panose="02010609060101010101" charset="-122"/>
              <a:cs typeface="黑体" panose="02010609060101010101" charset="-122"/>
            </a:endParaRPr>
          </a:p>
        </p:txBody>
      </p:sp>
      <p:sp>
        <p:nvSpPr>
          <p:cNvPr id="5" name="object 5"/>
          <p:cNvSpPr txBox="true">
            <a:spLocks noGrp="true"/>
          </p:cNvSpPr>
          <p:nvPr>
            <p:ph type="sldNum" sz="quarter" idx="7"/>
          </p:nvPr>
        </p:nvSpPr>
        <p:spPr>
          <a:prstGeom prst="rect">
            <a:avLst/>
          </a:prstGeom>
        </p:spPr>
        <p:txBody>
          <a:bodyPr vert="horz" wrap="square" lIns="0" tIns="0" rIns="0" bIns="0" rtlCol="0">
            <a:spAutoFit/>
          </a:bodyPr>
          <a:lstStyle/>
          <a:p>
            <a:pPr marL="182245">
              <a:lnSpc>
                <a:spcPts val="1410"/>
              </a:lnSpc>
            </a:pPr>
            <a:fld id="{81D60167-4931-47E6-BA6A-407CBD079E47}" type="slidenum">
              <a:rPr dirty="0"/>
            </a:fld>
            <a:endParaRPr dirty="0"/>
          </a:p>
        </p:txBody>
      </p:sp>
      <p:sp>
        <p:nvSpPr>
          <p:cNvPr id="10" name="object 3"/>
          <p:cNvSpPr/>
          <p:nvPr/>
        </p:nvSpPr>
        <p:spPr>
          <a:xfrm>
            <a:off x="320675" y="1747520"/>
            <a:ext cx="5244465" cy="4890770"/>
          </a:xfrm>
          <a:custGeom>
            <a:avLst/>
            <a:gdLst/>
            <a:ahLst/>
            <a:cxnLst/>
            <a:rect l="l" t="t" r="r" b="b"/>
            <a:pathLst>
              <a:path w="11102340" h="4738370">
                <a:moveTo>
                  <a:pt x="0" y="0"/>
                </a:moveTo>
                <a:lnTo>
                  <a:pt x="11102340" y="0"/>
                </a:lnTo>
                <a:lnTo>
                  <a:pt x="11102340" y="4738116"/>
                </a:lnTo>
                <a:lnTo>
                  <a:pt x="0" y="4738116"/>
                </a:lnTo>
                <a:lnTo>
                  <a:pt x="0" y="0"/>
                </a:lnTo>
                <a:close/>
              </a:path>
            </a:pathLst>
          </a:custGeom>
          <a:solidFill>
            <a:srgbClr val="F1F1F1"/>
          </a:solidFill>
        </p:spPr>
        <p:txBody>
          <a:bodyPr wrap="square" lIns="0" tIns="0" rIns="0" bIns="0" rtlCol="0"/>
          <a:lstStyle/>
          <a:p>
            <a:pPr indent="0" fontAlgn="auto">
              <a:lnSpc>
                <a:spcPct val="130000"/>
              </a:lnSpc>
            </a:pPr>
          </a:p>
        </p:txBody>
      </p:sp>
      <p:sp>
        <p:nvSpPr>
          <p:cNvPr id="11" name="object 4"/>
          <p:cNvSpPr txBox="true"/>
          <p:nvPr/>
        </p:nvSpPr>
        <p:spPr>
          <a:xfrm>
            <a:off x="457200" y="1747520"/>
            <a:ext cx="4907915" cy="4890770"/>
          </a:xfrm>
          <a:prstGeom prst="rect">
            <a:avLst/>
          </a:prstGeom>
        </p:spPr>
        <p:txBody>
          <a:bodyPr vert="horz" wrap="square" lIns="0" tIns="12700" rIns="0" bIns="0" rtlCol="0">
            <a:spAutoFit/>
          </a:bodyPr>
          <a:lstStyle/>
          <a:p>
            <a:pPr marL="0" indent="457200" algn="just" fontAlgn="auto">
              <a:lnSpc>
                <a:spcPct val="130000"/>
              </a:lnSpc>
              <a:spcAft>
                <a:spcPts val="600"/>
              </a:spcAft>
              <a:buNone/>
            </a:pPr>
            <a:r>
              <a:rPr lang="en-US" sz="2000" spc="150" dirty="0">
                <a:latin typeface="楷体" panose="02010609060101010101" charset="-122"/>
                <a:ea typeface="楷体" panose="02010609060101010101" charset="-122"/>
                <a:cs typeface="微软雅黑" panose="020B0503020204020204" pitchFamily="34" charset="-122"/>
                <a:sym typeface="+mn-ea"/>
              </a:rPr>
              <a:t>  </a:t>
            </a:r>
            <a:r>
              <a:rPr lang="en-US" sz="2000" b="1" spc="150" dirty="0">
                <a:latin typeface="楷体" panose="02010609060101010101" charset="-122"/>
                <a:ea typeface="楷体" panose="02010609060101010101" charset="-122"/>
                <a:cs typeface="微软雅黑" panose="020B0503020204020204" pitchFamily="34" charset="-122"/>
                <a:sym typeface="+mn-ea"/>
              </a:rPr>
              <a:t>1.面向个人配租</a:t>
            </a:r>
            <a:r>
              <a:rPr lang="zh-CN" altLang="en-US" sz="2000" b="1" spc="150" dirty="0">
                <a:latin typeface="楷体" panose="02010609060101010101" charset="-122"/>
                <a:ea typeface="楷体" panose="02010609060101010101" charset="-122"/>
                <a:cs typeface="微软雅黑" panose="020B0503020204020204" pitchFamily="34" charset="-122"/>
                <a:sym typeface="+mn-ea"/>
              </a:rPr>
              <a:t>：</a:t>
            </a:r>
            <a:r>
              <a:rPr sz="2000" spc="150" dirty="0">
                <a:latin typeface="楷体" panose="02010609060101010101" charset="-122"/>
                <a:ea typeface="楷体" panose="02010609060101010101" charset="-122"/>
                <a:cs typeface="微软雅黑" panose="020B0503020204020204" pitchFamily="34" charset="-122"/>
                <a:sym typeface="+mn-ea"/>
              </a:rPr>
              <a:t>配租单位发布配租通告</a:t>
            </a:r>
            <a:r>
              <a:rPr lang="en-US" sz="2000" spc="150" dirty="0">
                <a:latin typeface="楷体" panose="02010609060101010101" charset="-122"/>
                <a:ea typeface="楷体" panose="02010609060101010101" charset="-122"/>
                <a:cs typeface="微软雅黑" panose="020B0503020204020204" pitchFamily="34" charset="-122"/>
                <a:sym typeface="+mn-ea"/>
              </a:rPr>
              <a:t>→</a:t>
            </a:r>
            <a:r>
              <a:rPr sz="2000" spc="150" dirty="0">
                <a:latin typeface="楷体" panose="02010609060101010101" charset="-122"/>
                <a:ea typeface="楷体" panose="02010609060101010101" charset="-122"/>
                <a:cs typeface="微软雅黑" panose="020B0503020204020204" pitchFamily="34" charset="-122"/>
                <a:sym typeface="+mn-ea"/>
              </a:rPr>
              <a:t>申请人提交申请</a:t>
            </a:r>
            <a:r>
              <a:rPr lang="en-US" sz="2000" spc="150" dirty="0">
                <a:latin typeface="楷体" panose="02010609060101010101" charset="-122"/>
                <a:ea typeface="楷体" panose="02010609060101010101" charset="-122"/>
                <a:cs typeface="微软雅黑" panose="020B0503020204020204" pitchFamily="34" charset="-122"/>
                <a:sym typeface="+mn-ea"/>
              </a:rPr>
              <a:t>→</a:t>
            </a:r>
            <a:r>
              <a:rPr sz="2000" spc="150" dirty="0">
                <a:latin typeface="楷体" panose="02010609060101010101" charset="-122"/>
                <a:ea typeface="楷体" panose="02010609060101010101" charset="-122"/>
                <a:cs typeface="微软雅黑" panose="020B0503020204020204" pitchFamily="34" charset="-122"/>
                <a:sym typeface="+mn-ea"/>
              </a:rPr>
              <a:t>区住房主管部门审核资格</a:t>
            </a:r>
            <a:r>
              <a:rPr lang="zh-CN" sz="2000" spc="150" dirty="0">
                <a:latin typeface="楷体" panose="02010609060101010101" charset="-122"/>
                <a:ea typeface="楷体" panose="02010609060101010101" charset="-122"/>
                <a:cs typeface="微软雅黑" panose="020B0503020204020204" pitchFamily="34" charset="-122"/>
                <a:sym typeface="+mn-ea"/>
              </a:rPr>
              <a:t>并公示审核结果</a:t>
            </a:r>
            <a:r>
              <a:rPr lang="en-US" sz="2000" spc="150" dirty="0">
                <a:latin typeface="楷体" panose="02010609060101010101" charset="-122"/>
                <a:ea typeface="楷体" panose="02010609060101010101" charset="-122"/>
                <a:cs typeface="微软雅黑" panose="020B0503020204020204" pitchFamily="34" charset="-122"/>
                <a:sym typeface="+mn-ea"/>
              </a:rPr>
              <a:t>→</a:t>
            </a:r>
            <a:r>
              <a:rPr sz="2000" spc="150" dirty="0">
                <a:latin typeface="楷体" panose="02010609060101010101" charset="-122"/>
                <a:ea typeface="楷体" panose="02010609060101010101" charset="-122"/>
                <a:cs typeface="微软雅黑" panose="020B0503020204020204" pitchFamily="34" charset="-122"/>
                <a:sym typeface="+mn-ea"/>
              </a:rPr>
              <a:t>区住房主管部门组织选房</a:t>
            </a:r>
            <a:r>
              <a:rPr lang="en-US" sz="2000" spc="150" dirty="0">
                <a:latin typeface="楷体" panose="02010609060101010101" charset="-122"/>
                <a:ea typeface="楷体" panose="02010609060101010101" charset="-122"/>
                <a:cs typeface="微软雅黑" panose="020B0503020204020204" pitchFamily="34" charset="-122"/>
                <a:sym typeface="+mn-ea"/>
              </a:rPr>
              <a:t>→</a:t>
            </a:r>
            <a:r>
              <a:rPr lang="zh-CN" sz="2000" spc="150" dirty="0">
                <a:latin typeface="楷体" panose="02010609060101010101" charset="-122"/>
                <a:ea typeface="楷体" panose="02010609060101010101" charset="-122"/>
                <a:cs typeface="微软雅黑" panose="020B0503020204020204" pitchFamily="34" charset="-122"/>
                <a:sym typeface="+mn-ea"/>
              </a:rPr>
              <a:t>申请人</a:t>
            </a:r>
            <a:r>
              <a:rPr sz="2000" spc="150" dirty="0">
                <a:latin typeface="楷体" panose="02010609060101010101" charset="-122"/>
                <a:ea typeface="楷体" panose="02010609060101010101" charset="-122"/>
                <a:cs typeface="微软雅黑" panose="020B0503020204020204" pitchFamily="34" charset="-122"/>
                <a:sym typeface="+mn-ea"/>
              </a:rPr>
              <a:t>选定住房</a:t>
            </a:r>
            <a:r>
              <a:rPr lang="zh-CN" sz="2000" spc="150" dirty="0">
                <a:latin typeface="楷体" panose="02010609060101010101" charset="-122"/>
                <a:ea typeface="楷体" panose="02010609060101010101" charset="-122"/>
                <a:cs typeface="微软雅黑" panose="020B0503020204020204" pitchFamily="34" charset="-122"/>
                <a:sym typeface="+mn-ea"/>
              </a:rPr>
              <a:t>后</a:t>
            </a:r>
            <a:r>
              <a:rPr sz="2000" spc="150" dirty="0">
                <a:latin typeface="楷体" panose="02010609060101010101" charset="-122"/>
                <a:ea typeface="楷体" panose="02010609060101010101" charset="-122"/>
                <a:cs typeface="微软雅黑" panose="020B0503020204020204" pitchFamily="34" charset="-122"/>
                <a:sym typeface="+mn-ea"/>
              </a:rPr>
              <a:t>办理认租手续，</a:t>
            </a:r>
            <a:r>
              <a:rPr lang="zh-CN" sz="2000" spc="150" dirty="0">
                <a:latin typeface="楷体" panose="02010609060101010101" charset="-122"/>
                <a:ea typeface="楷体" panose="02010609060101010101" charset="-122"/>
                <a:cs typeface="微软雅黑" panose="020B0503020204020204" pitchFamily="34" charset="-122"/>
                <a:sym typeface="+mn-ea"/>
              </a:rPr>
              <a:t>并</a:t>
            </a:r>
            <a:r>
              <a:rPr sz="2000" spc="150" dirty="0">
                <a:latin typeface="楷体" panose="02010609060101010101" charset="-122"/>
                <a:ea typeface="楷体" panose="02010609060101010101" charset="-122"/>
                <a:cs typeface="微软雅黑" panose="020B0503020204020204" pitchFamily="34" charset="-122"/>
                <a:sym typeface="+mn-ea"/>
              </a:rPr>
              <a:t>与产权单位或者运营管理单位签订租赁合同。</a:t>
            </a:r>
            <a:endParaRPr sz="2000" spc="150" dirty="0">
              <a:latin typeface="楷体" panose="02010609060101010101" charset="-122"/>
              <a:ea typeface="楷体" panose="02010609060101010101" charset="-122"/>
              <a:cs typeface="微软雅黑" panose="020B0503020204020204" pitchFamily="34" charset="-122"/>
              <a:sym typeface="+mn-ea"/>
            </a:endParaRPr>
          </a:p>
          <a:p>
            <a:pPr marL="0" indent="457200" algn="just" fontAlgn="auto">
              <a:lnSpc>
                <a:spcPct val="130000"/>
              </a:lnSpc>
              <a:spcAft>
                <a:spcPts val="600"/>
              </a:spcAft>
              <a:buNone/>
            </a:pPr>
            <a:r>
              <a:rPr lang="en-US" sz="2000" spc="150" dirty="0">
                <a:latin typeface="楷体" panose="02010609060101010101" charset="-122"/>
                <a:ea typeface="楷体" panose="02010609060101010101" charset="-122"/>
                <a:cs typeface="微软雅黑" panose="020B0503020204020204" pitchFamily="34" charset="-122"/>
                <a:sym typeface="+mn-ea"/>
              </a:rPr>
              <a:t>  </a:t>
            </a:r>
            <a:r>
              <a:rPr lang="en-US" sz="2000" b="1" spc="150" dirty="0">
                <a:latin typeface="楷体" panose="02010609060101010101" charset="-122"/>
                <a:ea typeface="楷体" panose="02010609060101010101" charset="-122"/>
                <a:cs typeface="微软雅黑" panose="020B0503020204020204" pitchFamily="34" charset="-122"/>
                <a:sym typeface="+mn-ea"/>
              </a:rPr>
              <a:t>2.定向配租</a:t>
            </a:r>
            <a:r>
              <a:rPr lang="zh-CN" altLang="en-US" sz="2000" b="1" spc="150" dirty="0">
                <a:latin typeface="楷体" panose="02010609060101010101" charset="-122"/>
                <a:ea typeface="楷体" panose="02010609060101010101" charset="-122"/>
                <a:cs typeface="微软雅黑" panose="020B0503020204020204" pitchFamily="34" charset="-122"/>
                <a:sym typeface="+mn-ea"/>
              </a:rPr>
              <a:t>：</a:t>
            </a:r>
            <a:r>
              <a:rPr sz="2000" spc="150" dirty="0">
                <a:latin typeface="楷体" panose="02010609060101010101" charset="-122"/>
                <a:ea typeface="楷体" panose="02010609060101010101" charset="-122"/>
                <a:cs typeface="微软雅黑" panose="020B0503020204020204" pitchFamily="34" charset="-122"/>
                <a:sym typeface="+mn-ea"/>
              </a:rPr>
              <a:t>区住房主管部门发布配租通告</a:t>
            </a:r>
            <a:r>
              <a:rPr lang="en-US" sz="2000" spc="150" dirty="0">
                <a:latin typeface="楷体" panose="02010609060101010101" charset="-122"/>
                <a:ea typeface="楷体" panose="02010609060101010101" charset="-122"/>
                <a:cs typeface="微软雅黑" panose="020B0503020204020204" pitchFamily="34" charset="-122"/>
                <a:sym typeface="+mn-ea"/>
              </a:rPr>
              <a:t>→</a:t>
            </a:r>
            <a:r>
              <a:rPr lang="zh-CN" sz="2000" spc="150" dirty="0">
                <a:latin typeface="楷体" panose="02010609060101010101" charset="-122"/>
                <a:ea typeface="楷体" panose="02010609060101010101" charset="-122"/>
                <a:cs typeface="微软雅黑" panose="020B0503020204020204" pitchFamily="34" charset="-122"/>
                <a:sym typeface="+mn-ea"/>
              </a:rPr>
              <a:t>用人单位</a:t>
            </a:r>
            <a:r>
              <a:rPr sz="2000" spc="150" dirty="0">
                <a:latin typeface="楷体" panose="02010609060101010101" charset="-122"/>
                <a:ea typeface="楷体" panose="02010609060101010101" charset="-122"/>
                <a:cs typeface="微软雅黑" panose="020B0503020204020204" pitchFamily="34" charset="-122"/>
                <a:sym typeface="+mn-ea"/>
              </a:rPr>
              <a:t>提交申请</a:t>
            </a:r>
            <a:r>
              <a:rPr lang="en-US" sz="2000" spc="150" dirty="0">
                <a:latin typeface="楷体" panose="02010609060101010101" charset="-122"/>
                <a:ea typeface="楷体" panose="02010609060101010101" charset="-122"/>
                <a:cs typeface="微软雅黑" panose="020B0503020204020204" pitchFamily="34" charset="-122"/>
                <a:sym typeface="+mn-ea"/>
              </a:rPr>
              <a:t>→</a:t>
            </a:r>
            <a:r>
              <a:rPr sz="2000" spc="150" dirty="0">
                <a:latin typeface="楷体" panose="02010609060101010101" charset="-122"/>
                <a:ea typeface="楷体" panose="02010609060101010101" charset="-122"/>
                <a:cs typeface="微软雅黑" panose="020B0503020204020204" pitchFamily="34" charset="-122"/>
                <a:sym typeface="+mn-ea"/>
              </a:rPr>
              <a:t>区住房主管部门审核资格</a:t>
            </a:r>
            <a:r>
              <a:rPr lang="zh-CN" sz="2000" spc="150" dirty="0">
                <a:latin typeface="楷体" panose="02010609060101010101" charset="-122"/>
                <a:ea typeface="楷体" panose="02010609060101010101" charset="-122"/>
                <a:cs typeface="微软雅黑" panose="020B0503020204020204" pitchFamily="34" charset="-122"/>
                <a:sym typeface="+mn-ea"/>
              </a:rPr>
              <a:t>并公示审核结果</a:t>
            </a:r>
            <a:r>
              <a:rPr lang="en-US" sz="2000" spc="150" dirty="0">
                <a:latin typeface="楷体" panose="02010609060101010101" charset="-122"/>
                <a:ea typeface="楷体" panose="02010609060101010101" charset="-122"/>
                <a:cs typeface="微软雅黑" panose="020B0503020204020204" pitchFamily="34" charset="-122"/>
                <a:sym typeface="+mn-ea"/>
              </a:rPr>
              <a:t>→</a:t>
            </a:r>
            <a:r>
              <a:rPr sz="2000" spc="150" dirty="0">
                <a:latin typeface="楷体" panose="02010609060101010101" charset="-122"/>
                <a:ea typeface="楷体" panose="02010609060101010101" charset="-122"/>
                <a:cs typeface="微软雅黑" panose="020B0503020204020204" pitchFamily="34" charset="-122"/>
                <a:sym typeface="+mn-ea"/>
              </a:rPr>
              <a:t>区住房主管部门组织选房</a:t>
            </a:r>
            <a:r>
              <a:rPr lang="en-US" sz="2000" spc="150" dirty="0">
                <a:latin typeface="楷体" panose="02010609060101010101" charset="-122"/>
                <a:ea typeface="楷体" panose="02010609060101010101" charset="-122"/>
                <a:cs typeface="微软雅黑" panose="020B0503020204020204" pitchFamily="34" charset="-122"/>
                <a:sym typeface="+mn-ea"/>
              </a:rPr>
              <a:t>→</a:t>
            </a:r>
            <a:r>
              <a:rPr lang="zh-CN" sz="2000" spc="150" dirty="0">
                <a:latin typeface="楷体" panose="02010609060101010101" charset="-122"/>
                <a:ea typeface="楷体" panose="02010609060101010101" charset="-122"/>
                <a:cs typeface="微软雅黑" panose="020B0503020204020204" pitchFamily="34" charset="-122"/>
                <a:sym typeface="+mn-ea"/>
              </a:rPr>
              <a:t>用人单位</a:t>
            </a:r>
            <a:r>
              <a:rPr sz="2000" spc="150" dirty="0">
                <a:latin typeface="楷体" panose="02010609060101010101" charset="-122"/>
                <a:ea typeface="楷体" panose="02010609060101010101" charset="-122"/>
                <a:cs typeface="微软雅黑" panose="020B0503020204020204" pitchFamily="34" charset="-122"/>
                <a:sym typeface="+mn-ea"/>
              </a:rPr>
              <a:t>选定住房</a:t>
            </a:r>
            <a:r>
              <a:rPr lang="zh-CN" sz="2000" spc="150" dirty="0">
                <a:latin typeface="楷体" panose="02010609060101010101" charset="-122"/>
                <a:ea typeface="楷体" panose="02010609060101010101" charset="-122"/>
                <a:cs typeface="微软雅黑" panose="020B0503020204020204" pitchFamily="34" charset="-122"/>
                <a:sym typeface="+mn-ea"/>
              </a:rPr>
              <a:t>后</a:t>
            </a:r>
            <a:r>
              <a:rPr sz="2000" spc="150" dirty="0">
                <a:latin typeface="楷体" panose="02010609060101010101" charset="-122"/>
                <a:ea typeface="楷体" panose="02010609060101010101" charset="-122"/>
                <a:cs typeface="微软雅黑" panose="020B0503020204020204" pitchFamily="34" charset="-122"/>
                <a:sym typeface="+mn-ea"/>
              </a:rPr>
              <a:t>办理认租手续，</a:t>
            </a:r>
            <a:r>
              <a:rPr lang="zh-CN" sz="2000" spc="150" dirty="0">
                <a:latin typeface="楷体" panose="02010609060101010101" charset="-122"/>
                <a:ea typeface="楷体" panose="02010609060101010101" charset="-122"/>
                <a:cs typeface="微软雅黑" panose="020B0503020204020204" pitchFamily="34" charset="-122"/>
                <a:sym typeface="+mn-ea"/>
              </a:rPr>
              <a:t>并</a:t>
            </a:r>
            <a:r>
              <a:rPr sz="2000" spc="150" dirty="0">
                <a:latin typeface="楷体" panose="02010609060101010101" charset="-122"/>
                <a:ea typeface="楷体" panose="02010609060101010101" charset="-122"/>
                <a:cs typeface="微软雅黑" panose="020B0503020204020204" pitchFamily="34" charset="-122"/>
                <a:sym typeface="+mn-ea"/>
              </a:rPr>
              <a:t>与产权单位或者运营管理单位签订租赁合同</a:t>
            </a:r>
            <a:r>
              <a:rPr lang="zh-CN" sz="2000" spc="150" dirty="0">
                <a:latin typeface="楷体" panose="02010609060101010101" charset="-122"/>
                <a:ea typeface="楷体" panose="02010609060101010101" charset="-122"/>
                <a:cs typeface="微软雅黑" panose="020B0503020204020204" pitchFamily="34" charset="-122"/>
                <a:sym typeface="+mn-ea"/>
              </a:rPr>
              <a:t>。</a:t>
            </a:r>
            <a:endParaRPr lang="zh-CN" sz="2000" spc="150" dirty="0">
              <a:latin typeface="楷体" panose="02010609060101010101" charset="-122"/>
              <a:ea typeface="楷体" panose="02010609060101010101" charset="-122"/>
              <a:cs typeface="微软雅黑" panose="020B0503020204020204" pitchFamily="34" charset="-122"/>
              <a:sym typeface="+mn-ea"/>
            </a:endParaRPr>
          </a:p>
        </p:txBody>
      </p:sp>
      <p:pic>
        <p:nvPicPr>
          <p:cNvPr id="4" name="图片 3" descr="临安里1"/>
          <p:cNvPicPr>
            <a:picLocks noChangeAspect="true"/>
          </p:cNvPicPr>
          <p:nvPr>
            <p:custDataLst>
              <p:tags r:id="rId1"/>
            </p:custDataLst>
          </p:nvPr>
        </p:nvPicPr>
        <p:blipFill>
          <a:blip r:embed="rId2"/>
          <a:stretch>
            <a:fillRect/>
          </a:stretch>
        </p:blipFill>
        <p:spPr>
          <a:xfrm>
            <a:off x="5638800" y="2302510"/>
            <a:ext cx="6000000" cy="3600000"/>
          </a:xfrm>
          <a:prstGeom prst="rect">
            <a:avLst/>
          </a:prstGeom>
        </p:spPr>
      </p:pic>
      <p:sp>
        <p:nvSpPr>
          <p:cNvPr id="3" name="文本框 2"/>
          <p:cNvSpPr txBox="true"/>
          <p:nvPr/>
        </p:nvSpPr>
        <p:spPr>
          <a:xfrm>
            <a:off x="4054475" y="1126490"/>
            <a:ext cx="3700780" cy="460375"/>
          </a:xfrm>
          <a:prstGeom prst="rect">
            <a:avLst/>
          </a:prstGeom>
          <a:solidFill>
            <a:schemeClr val="bg1"/>
          </a:solidFill>
          <a:ln w="19050"/>
        </p:spPr>
        <p:style>
          <a:lnRef idx="2">
            <a:schemeClr val="accent1"/>
          </a:lnRef>
          <a:fillRef idx="2">
            <a:schemeClr val="accent1"/>
          </a:fillRef>
          <a:effectRef idx="0">
            <a:srgbClr val="FFFFFF"/>
          </a:effectRef>
          <a:fontRef idx="minor">
            <a:schemeClr val="lt1"/>
          </a:fontRef>
        </p:style>
        <p:txBody>
          <a:bodyPr wrap="square" rtlCol="0" anchor="t">
            <a:spAutoFit/>
          </a:bodyPr>
          <a:p>
            <a:pPr algn="ctr"/>
            <a:r>
              <a:rPr lang="zh-CN" altLang="en-US" sz="2400" dirty="0">
                <a:solidFill>
                  <a:srgbClr val="4471C4"/>
                </a:solidFill>
                <a:latin typeface="黑体" panose="02010609060101010101" charset="-122"/>
                <a:ea typeface="黑体" panose="02010609060101010101" charset="-122"/>
                <a:cs typeface="黑体" panose="02010609060101010101" charset="-122"/>
                <a:sym typeface="+mn-ea"/>
              </a:rPr>
              <a:t>公共租赁住房的配租流程</a:t>
            </a:r>
            <a:endParaRPr lang="zh-CN" altLang="en-US" sz="2400" dirty="0">
              <a:solidFill>
                <a:srgbClr val="4471C4"/>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true">
            <a:spLocks noGrp="true"/>
          </p:cNvSpPr>
          <p:nvPr>
            <p:ph type="title"/>
          </p:nvPr>
        </p:nvSpPr>
        <p:spPr>
          <a:xfrm>
            <a:off x="669290" y="362584"/>
            <a:ext cx="11141710" cy="442595"/>
          </a:xfrm>
          <a:prstGeom prst="rect">
            <a:avLst/>
          </a:prstGeom>
        </p:spPr>
        <p:txBody>
          <a:bodyPr vert="horz" wrap="square" lIns="0" tIns="12065" rIns="0" bIns="0" rtlCol="0">
            <a:spAutoFit/>
          </a:bodyPr>
          <a:lstStyle/>
          <a:p>
            <a:pPr marL="12700">
              <a:lnSpc>
                <a:spcPct val="100000"/>
              </a:lnSpc>
              <a:spcBef>
                <a:spcPts val="95"/>
              </a:spcBef>
            </a:pPr>
            <a:r>
              <a:rPr lang="zh-CN" altLang="en-US" sz="2800" dirty="0">
                <a:solidFill>
                  <a:srgbClr val="4471C4"/>
                </a:solidFill>
                <a:latin typeface="黑体" panose="02010609060101010101" charset="-122"/>
                <a:ea typeface="黑体" panose="02010609060101010101" charset="-122"/>
                <a:cs typeface="黑体" panose="02010609060101010101" charset="-122"/>
              </a:rPr>
              <a:t>三、《公共租赁住房办法》的主要内容</a:t>
            </a:r>
            <a:endParaRPr lang="zh-CN" altLang="en-US" sz="2800" dirty="0">
              <a:solidFill>
                <a:srgbClr val="4471C4"/>
              </a:solidFill>
              <a:latin typeface="黑体" panose="02010609060101010101" charset="-122"/>
              <a:ea typeface="黑体" panose="02010609060101010101" charset="-122"/>
              <a:cs typeface="黑体" panose="02010609060101010101" charset="-122"/>
            </a:endParaRPr>
          </a:p>
        </p:txBody>
      </p:sp>
      <p:sp>
        <p:nvSpPr>
          <p:cNvPr id="5" name="object 5"/>
          <p:cNvSpPr txBox="true">
            <a:spLocks noGrp="true"/>
          </p:cNvSpPr>
          <p:nvPr>
            <p:ph type="sldNum" sz="quarter" idx="7"/>
          </p:nvPr>
        </p:nvSpPr>
        <p:spPr>
          <a:prstGeom prst="rect">
            <a:avLst/>
          </a:prstGeom>
        </p:spPr>
        <p:txBody>
          <a:bodyPr vert="horz" wrap="square" lIns="0" tIns="0" rIns="0" bIns="0" rtlCol="0">
            <a:spAutoFit/>
          </a:bodyPr>
          <a:lstStyle/>
          <a:p>
            <a:pPr marL="182245">
              <a:lnSpc>
                <a:spcPts val="1410"/>
              </a:lnSpc>
            </a:pPr>
            <a:fld id="{81D60167-4931-47E6-BA6A-407CBD079E47}" type="slidenum">
              <a:rPr dirty="0"/>
            </a:fld>
            <a:endParaRPr dirty="0"/>
          </a:p>
        </p:txBody>
      </p:sp>
      <p:sp>
        <p:nvSpPr>
          <p:cNvPr id="10" name="object 3"/>
          <p:cNvSpPr/>
          <p:nvPr/>
        </p:nvSpPr>
        <p:spPr>
          <a:xfrm>
            <a:off x="304800" y="1819275"/>
            <a:ext cx="5107940" cy="4557395"/>
          </a:xfrm>
          <a:custGeom>
            <a:avLst/>
            <a:gdLst/>
            <a:ahLst/>
            <a:cxnLst/>
            <a:rect l="l" t="t" r="r" b="b"/>
            <a:pathLst>
              <a:path w="11102340" h="4738370">
                <a:moveTo>
                  <a:pt x="0" y="0"/>
                </a:moveTo>
                <a:lnTo>
                  <a:pt x="11102340" y="0"/>
                </a:lnTo>
                <a:lnTo>
                  <a:pt x="11102340" y="4738116"/>
                </a:lnTo>
                <a:lnTo>
                  <a:pt x="0" y="4738116"/>
                </a:lnTo>
                <a:lnTo>
                  <a:pt x="0" y="0"/>
                </a:lnTo>
                <a:close/>
              </a:path>
            </a:pathLst>
          </a:custGeom>
          <a:solidFill>
            <a:srgbClr val="F1F1F1"/>
          </a:solidFill>
        </p:spPr>
        <p:txBody>
          <a:bodyPr wrap="square" lIns="0" tIns="0" rIns="0" bIns="0" rtlCol="0"/>
          <a:lstStyle/>
          <a:p>
            <a:pPr indent="0" fontAlgn="auto">
              <a:lnSpc>
                <a:spcPct val="130000"/>
              </a:lnSpc>
            </a:pPr>
          </a:p>
        </p:txBody>
      </p:sp>
      <p:sp>
        <p:nvSpPr>
          <p:cNvPr id="11" name="object 4"/>
          <p:cNvSpPr txBox="true"/>
          <p:nvPr/>
        </p:nvSpPr>
        <p:spPr>
          <a:xfrm>
            <a:off x="482600" y="1885950"/>
            <a:ext cx="4784725" cy="4490720"/>
          </a:xfrm>
          <a:prstGeom prst="rect">
            <a:avLst/>
          </a:prstGeom>
        </p:spPr>
        <p:txBody>
          <a:bodyPr vert="horz" wrap="square" lIns="0" tIns="12700" rIns="0" bIns="0" rtlCol="0">
            <a:spAutoFit/>
          </a:bodyPr>
          <a:lstStyle/>
          <a:p>
            <a:pPr marL="0" indent="457200" algn="just" fontAlgn="auto">
              <a:lnSpc>
                <a:spcPct val="130000"/>
              </a:lnSpc>
              <a:spcAft>
                <a:spcPts val="600"/>
              </a:spcAft>
              <a:buNone/>
            </a:pPr>
            <a:r>
              <a:rPr lang="en-US" sz="2000" spc="150" dirty="0">
                <a:latin typeface="楷体" panose="02010609060101010101" charset="-122"/>
                <a:ea typeface="楷体" panose="02010609060101010101" charset="-122"/>
                <a:cs typeface="微软雅黑" panose="020B0503020204020204" pitchFamily="34" charset="-122"/>
                <a:sym typeface="+mn-ea"/>
              </a:rPr>
              <a:t> </a:t>
            </a:r>
            <a:r>
              <a:rPr sz="2000" b="1" spc="150" dirty="0">
                <a:latin typeface="楷体" panose="02010609060101010101" charset="-122"/>
                <a:ea typeface="楷体" panose="02010609060101010101" charset="-122"/>
                <a:cs typeface="微软雅黑" panose="020B0503020204020204" pitchFamily="34" charset="-122"/>
                <a:sym typeface="+mn-ea"/>
              </a:rPr>
              <a:t>1.明确</a:t>
            </a:r>
            <a:r>
              <a:rPr lang="zh-CN" sz="2000" b="1" spc="150" dirty="0">
                <a:latin typeface="楷体" panose="02010609060101010101" charset="-122"/>
                <a:ea typeface="楷体" panose="02010609060101010101" charset="-122"/>
                <a:cs typeface="微软雅黑" panose="020B0503020204020204" pitchFamily="34" charset="-122"/>
                <a:sym typeface="+mn-ea"/>
              </a:rPr>
              <a:t>个人及单位</a:t>
            </a:r>
            <a:r>
              <a:rPr sz="2000" b="1" spc="150" dirty="0">
                <a:latin typeface="楷体" panose="02010609060101010101" charset="-122"/>
                <a:ea typeface="楷体" panose="02010609060101010101" charset="-122"/>
                <a:cs typeface="微软雅黑" panose="020B0503020204020204" pitchFamily="34" charset="-122"/>
                <a:sym typeface="+mn-ea"/>
              </a:rPr>
              <a:t>租房后的限制情形。</a:t>
            </a:r>
            <a:r>
              <a:rPr sz="2000" spc="150" dirty="0">
                <a:latin typeface="楷体" panose="02010609060101010101" charset="-122"/>
                <a:ea typeface="楷体" panose="02010609060101010101" charset="-122"/>
                <a:cs typeface="微软雅黑" panose="020B0503020204020204" pitchFamily="34" charset="-122"/>
                <a:sym typeface="+mn-ea"/>
              </a:rPr>
              <a:t>承租家庭和用人单位不得擅自转租、出借、</a:t>
            </a:r>
            <a:r>
              <a:rPr lang="zh-CN" sz="2000" spc="150" dirty="0">
                <a:latin typeface="楷体" panose="02010609060101010101" charset="-122"/>
                <a:ea typeface="楷体" panose="02010609060101010101" charset="-122"/>
                <a:cs typeface="微软雅黑" panose="020B0503020204020204" pitchFamily="34" charset="-122"/>
                <a:sym typeface="+mn-ea"/>
              </a:rPr>
              <a:t>互换、</a:t>
            </a:r>
            <a:r>
              <a:rPr sz="2000" spc="150" dirty="0">
                <a:latin typeface="楷体" panose="02010609060101010101" charset="-122"/>
                <a:ea typeface="楷体" panose="02010609060101010101" charset="-122"/>
                <a:cs typeface="微软雅黑" panose="020B0503020204020204" pitchFamily="34" charset="-122"/>
                <a:sym typeface="+mn-ea"/>
              </a:rPr>
              <a:t>改建、扩建所租公共租赁住房，不得将住房用于经营性用途</a:t>
            </a:r>
            <a:r>
              <a:rPr lang="zh-CN" sz="2000" spc="150" dirty="0">
                <a:latin typeface="楷体" panose="02010609060101010101" charset="-122"/>
                <a:ea typeface="楷体" panose="02010609060101010101" charset="-122"/>
                <a:cs typeface="微软雅黑" panose="020B0503020204020204" pitchFamily="34" charset="-122"/>
                <a:sym typeface="+mn-ea"/>
              </a:rPr>
              <a:t>以及有其他规定的违法、违规、违约情形</a:t>
            </a:r>
            <a:r>
              <a:rPr sz="2000" spc="150" dirty="0">
                <a:latin typeface="楷体" panose="02010609060101010101" charset="-122"/>
                <a:ea typeface="楷体" panose="02010609060101010101" charset="-122"/>
                <a:cs typeface="微软雅黑" panose="020B0503020204020204" pitchFamily="34" charset="-122"/>
                <a:sym typeface="+mn-ea"/>
              </a:rPr>
              <a:t>。</a:t>
            </a:r>
            <a:endParaRPr sz="2000" spc="150" dirty="0">
              <a:latin typeface="楷体" panose="02010609060101010101" charset="-122"/>
              <a:ea typeface="楷体" panose="02010609060101010101" charset="-122"/>
              <a:cs typeface="微软雅黑" panose="020B0503020204020204" pitchFamily="34" charset="-122"/>
              <a:sym typeface="+mn-ea"/>
            </a:endParaRPr>
          </a:p>
          <a:p>
            <a:pPr marL="0" indent="457200" algn="just" fontAlgn="auto">
              <a:lnSpc>
                <a:spcPct val="130000"/>
              </a:lnSpc>
              <a:spcAft>
                <a:spcPts val="600"/>
              </a:spcAft>
              <a:buNone/>
            </a:pPr>
            <a:r>
              <a:rPr lang="en-US" sz="2000" spc="150" dirty="0">
                <a:latin typeface="楷体" panose="02010609060101010101" charset="-122"/>
                <a:ea typeface="楷体" panose="02010609060101010101" charset="-122"/>
                <a:cs typeface="微软雅黑" panose="020B0503020204020204" pitchFamily="34" charset="-122"/>
                <a:sym typeface="+mn-ea"/>
              </a:rPr>
              <a:t> </a:t>
            </a:r>
            <a:r>
              <a:rPr sz="2000" b="1" spc="150" dirty="0">
                <a:latin typeface="楷体" panose="02010609060101010101" charset="-122"/>
                <a:ea typeface="楷体" panose="02010609060101010101" charset="-122"/>
                <a:cs typeface="微软雅黑" panose="020B0503020204020204" pitchFamily="34" charset="-122"/>
                <a:sym typeface="+mn-ea"/>
              </a:rPr>
              <a:t>2.明确法律责任。</a:t>
            </a:r>
            <a:r>
              <a:rPr sz="2000" spc="150" dirty="0">
                <a:latin typeface="楷体" panose="02010609060101010101" charset="-122"/>
                <a:ea typeface="楷体" panose="02010609060101010101" charset="-122"/>
                <a:cs typeface="微软雅黑" panose="020B0503020204020204" pitchFamily="34" charset="-122"/>
                <a:sym typeface="+mn-ea"/>
              </a:rPr>
              <a:t>《公共租赁住房办法》属于规范性文件，未对行政处罚、法律责任等作出明确规定</a:t>
            </a:r>
            <a:r>
              <a:rPr lang="zh-CN" sz="2000" spc="150" dirty="0">
                <a:latin typeface="楷体" panose="02010609060101010101" charset="-122"/>
                <a:ea typeface="楷体" panose="02010609060101010101" charset="-122"/>
                <a:cs typeface="微软雅黑" panose="020B0503020204020204" pitchFamily="34" charset="-122"/>
                <a:sym typeface="+mn-ea"/>
              </a:rPr>
              <a:t>，</a:t>
            </a:r>
            <a:r>
              <a:rPr sz="2000" spc="150" dirty="0">
                <a:latin typeface="楷体" panose="02010609060101010101" charset="-122"/>
                <a:ea typeface="楷体" panose="02010609060101010101" charset="-122"/>
                <a:cs typeface="微软雅黑" panose="020B0503020204020204" pitchFamily="34" charset="-122"/>
                <a:sym typeface="+mn-ea"/>
              </a:rPr>
              <a:t>但规定申请人和共同申请人等有关当事人、相关单位及其工作人员有违法、违规行为的，根据相关法律、法规和规章进行处罚。</a:t>
            </a:r>
            <a:endParaRPr sz="2000" spc="150" dirty="0">
              <a:latin typeface="楷体" panose="02010609060101010101" charset="-122"/>
              <a:ea typeface="楷体" panose="02010609060101010101" charset="-122"/>
              <a:cs typeface="微软雅黑" panose="020B0503020204020204" pitchFamily="34" charset="-122"/>
              <a:sym typeface="+mn-ea"/>
            </a:endParaRPr>
          </a:p>
        </p:txBody>
      </p:sp>
      <p:sp>
        <p:nvSpPr>
          <p:cNvPr id="4" name="文本框 3"/>
          <p:cNvSpPr txBox="true"/>
          <p:nvPr/>
        </p:nvSpPr>
        <p:spPr>
          <a:xfrm>
            <a:off x="3712210" y="1115695"/>
            <a:ext cx="4178935" cy="460375"/>
          </a:xfrm>
          <a:prstGeom prst="rect">
            <a:avLst/>
          </a:prstGeom>
          <a:solidFill>
            <a:schemeClr val="bg1"/>
          </a:solidFill>
          <a:ln w="19050"/>
        </p:spPr>
        <p:style>
          <a:lnRef idx="2">
            <a:schemeClr val="accent1"/>
          </a:lnRef>
          <a:fillRef idx="2">
            <a:schemeClr val="accent1"/>
          </a:fillRef>
          <a:effectRef idx="0">
            <a:srgbClr val="FFFFFF"/>
          </a:effectRef>
          <a:fontRef idx="minor">
            <a:schemeClr val="lt1"/>
          </a:fontRef>
        </p:style>
        <p:txBody>
          <a:bodyPr wrap="square" rtlCol="0" anchor="t">
            <a:spAutoFit/>
          </a:bodyPr>
          <a:p>
            <a:pPr algn="ctr"/>
            <a:r>
              <a:rPr lang="zh-CN" altLang="en-US" sz="2400" dirty="0">
                <a:solidFill>
                  <a:srgbClr val="4471C4"/>
                </a:solidFill>
                <a:latin typeface="黑体" panose="02010609060101010101" charset="-122"/>
                <a:ea typeface="黑体" panose="02010609060101010101" charset="-122"/>
                <a:cs typeface="黑体" panose="02010609060101010101" charset="-122"/>
                <a:sym typeface="+mn-ea"/>
              </a:rPr>
              <a:t>公共租赁住房的租后监督管理</a:t>
            </a:r>
            <a:endParaRPr lang="zh-CN" altLang="en-US" sz="2400" dirty="0">
              <a:solidFill>
                <a:srgbClr val="4471C4"/>
              </a:solidFill>
              <a:latin typeface="黑体" panose="02010609060101010101" charset="-122"/>
              <a:ea typeface="黑体" panose="02010609060101010101" charset="-122"/>
              <a:cs typeface="黑体" panose="02010609060101010101" charset="-122"/>
              <a:sym typeface="+mn-ea"/>
            </a:endParaRPr>
          </a:p>
        </p:txBody>
      </p:sp>
      <p:pic>
        <p:nvPicPr>
          <p:cNvPr id="6" name="图片 5" descr="临邦里2"/>
          <p:cNvPicPr>
            <a:picLocks noChangeAspect="true"/>
          </p:cNvPicPr>
          <p:nvPr/>
        </p:nvPicPr>
        <p:blipFill>
          <a:blip r:embed="rId1"/>
          <a:stretch>
            <a:fillRect/>
          </a:stretch>
        </p:blipFill>
        <p:spPr>
          <a:xfrm>
            <a:off x="5488940" y="1819910"/>
            <a:ext cx="6400165" cy="455739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1566</Words>
  <Application>WPS 演示</Application>
  <PresentationFormat>宽屏</PresentationFormat>
  <Paragraphs>84</Paragraphs>
  <Slides>10</Slides>
  <Notes>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10</vt:i4>
      </vt:variant>
    </vt:vector>
  </HeadingPairs>
  <TitlesOfParts>
    <vt:vector size="31" baseType="lpstr">
      <vt:lpstr>Arial</vt:lpstr>
      <vt:lpstr>宋体</vt:lpstr>
      <vt:lpstr>Wingdings</vt:lpstr>
      <vt:lpstr>方正小标宋_GBK</vt:lpstr>
      <vt:lpstr>楷体_GB2312</vt:lpstr>
      <vt:lpstr>Times New Roman</vt:lpstr>
      <vt:lpstr>DejaVu Sans</vt:lpstr>
      <vt:lpstr>方正小标宋简体</vt:lpstr>
      <vt:lpstr>微软雅黑</vt:lpstr>
      <vt:lpstr>方正黑体_GBK</vt:lpstr>
      <vt:lpstr>黑体</vt:lpstr>
      <vt:lpstr>楷体</vt:lpstr>
      <vt:lpstr>Calibri</vt:lpstr>
      <vt:lpstr>宋体</vt:lpstr>
      <vt:lpstr>Arial Unicode MS</vt:lpstr>
      <vt:lpstr>方正书宋_GBK</vt:lpstr>
      <vt:lpstr>等线</vt:lpstr>
      <vt:lpstr>URW Bookman</vt:lpstr>
      <vt:lpstr>方正楷体_GBK</vt:lpstr>
      <vt:lpstr>Standard Symbols PS</vt:lpstr>
      <vt:lpstr>Office Theme</vt:lpstr>
      <vt:lpstr>PowerPoint 演示文稿</vt:lpstr>
      <vt:lpstr>PowerPoint 演示文稿</vt:lpstr>
      <vt:lpstr>一、《公共租赁住房办法》的出台背景</vt:lpstr>
      <vt:lpstr>二、《公共租赁住房办法》的适用范围</vt:lpstr>
      <vt:lpstr>三、《公共租赁住房办法》的主要内容</vt:lpstr>
      <vt:lpstr>三、《公共租赁住房办法》的主要内容</vt:lpstr>
      <vt:lpstr>三、《公共租赁住房办法》的主要内容</vt:lpstr>
      <vt:lpstr>三、《公共租赁住房办法》的主要内容</vt:lpstr>
      <vt:lpstr>三、《公共租赁住房办法》的主要内容</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yejianting</cp:lastModifiedBy>
  <cp:revision>157</cp:revision>
  <dcterms:created xsi:type="dcterms:W3CDTF">2024-01-10T01:54:08Z</dcterms:created>
  <dcterms:modified xsi:type="dcterms:W3CDTF">2024-01-10T01:54:08Z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2021-07-20T00:00:00Z</vt:filetime>
  </property>
  <property fmtid="{D5CDD505-2E9C-101B-9397-08002B2CF9AE}" pid="3" name="LastSaved">
    <vt:filetime>2022-07-23T00:00:00Z</vt:filetime>
  </property>
  <property fmtid="{D5CDD505-2E9C-101B-9397-08002B2CF9AE}" pid="4" name="ICV">
    <vt:lpwstr>7712EA394CEF49848D1E00ACBA45FAAD_13</vt:lpwstr>
  </property>
  <property fmtid="{D5CDD505-2E9C-101B-9397-08002B2CF9AE}" pid="5" name="KSOProductBuildVer">
    <vt:lpwstr>2052-11.8.2.10422</vt:lpwstr>
  </property>
</Properties>
</file>